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84" r:id="rId2"/>
  </p:sldMasterIdLst>
  <p:sldIdLst>
    <p:sldId id="264" r:id="rId3"/>
    <p:sldId id="265" r:id="rId4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7D3"/>
    <a:srgbClr val="C68C52"/>
    <a:srgbClr val="FFFDF7"/>
    <a:srgbClr val="CDBFBA"/>
    <a:srgbClr val="D9B28B"/>
    <a:srgbClr val="E6F2DE"/>
    <a:srgbClr val="D8EACC"/>
    <a:srgbClr val="F1995D"/>
    <a:srgbClr val="C3D12A"/>
    <a:srgbClr val="91D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>
        <p:scale>
          <a:sx n="60" d="100"/>
          <a:sy n="60" d="100"/>
        </p:scale>
        <p:origin x="176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52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1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4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99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89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4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7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15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98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02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5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20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D3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87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61DA-2A9E-4390-AFF1-5F5ABB0EA4FE}" type="datetimeFigureOut">
              <a:rPr kumimoji="1" lang="ja-JP" altLang="en-US" smtClean="0"/>
              <a:t>2024/10/21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7861-27E8-4584-A1AD-6614DABCB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45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348B81A-FDF1-4488-B5E5-C7DC14E2E26C}"/>
              </a:ext>
            </a:extLst>
          </p:cNvPr>
          <p:cNvSpPr/>
          <p:nvPr/>
        </p:nvSpPr>
        <p:spPr>
          <a:xfrm>
            <a:off x="-761999" y="-67321"/>
            <a:ext cx="7759700" cy="457607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2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D61F5A7-144E-4F99-814E-1BAB5E037819}"/>
              </a:ext>
            </a:extLst>
          </p:cNvPr>
          <p:cNvSpPr txBox="1"/>
          <p:nvPr/>
        </p:nvSpPr>
        <p:spPr>
          <a:xfrm>
            <a:off x="99724" y="4576765"/>
            <a:ext cx="4458421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年末年始に食べ物に困る子どもや家庭に、食料を届けませんか。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新年を温かい気持ちで迎えられるよう、みなさまのご支援を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お待ちしています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DE7D0CF-5F8B-44F3-A00E-5BC619A7F49E}"/>
              </a:ext>
            </a:extLst>
          </p:cNvPr>
          <p:cNvSpPr txBox="1"/>
          <p:nvPr/>
        </p:nvSpPr>
        <p:spPr>
          <a:xfrm>
            <a:off x="3801196" y="7344216"/>
            <a:ext cx="2939218" cy="1468309"/>
          </a:xfrm>
          <a:prstGeom prst="roundRect">
            <a:avLst>
              <a:gd name="adj" fmla="val 16413"/>
            </a:avLst>
          </a:prstGeom>
          <a:solidFill>
            <a:schemeClr val="bg1"/>
          </a:solidFill>
          <a:ln w="19050">
            <a:solidFill>
              <a:srgbClr val="F1995D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</a:t>
            </a:r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5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 descr="背景パターン, マップ&#10;&#10;自動的に生成された説明">
            <a:extLst>
              <a:ext uri="{FF2B5EF4-FFF2-40B4-BE49-F238E27FC236}">
                <a16:creationId xmlns:a16="http://schemas.microsoft.com/office/drawing/2014/main" id="{A1C0D964-F578-4D3D-9A7D-DE7568E29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27" y="-55007"/>
            <a:ext cx="6900308" cy="45668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3FB496-76F7-4EC9-8C6C-658489A07B46}"/>
              </a:ext>
            </a:extLst>
          </p:cNvPr>
          <p:cNvSpPr txBox="1"/>
          <p:nvPr/>
        </p:nvSpPr>
        <p:spPr>
          <a:xfrm>
            <a:off x="204145" y="2935411"/>
            <a:ext cx="677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48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日▶</a:t>
            </a:r>
            <a:r>
              <a:rPr kumimoji="1" lang="en-US" altLang="ja-JP" sz="48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48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8DC85E-33CE-4ED4-893A-096D80BD1925}"/>
              </a:ext>
            </a:extLst>
          </p:cNvPr>
          <p:cNvSpPr txBox="1"/>
          <p:nvPr/>
        </p:nvSpPr>
        <p:spPr>
          <a:xfrm>
            <a:off x="2611356" y="2473069"/>
            <a:ext cx="175083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集中募集期間</a:t>
            </a:r>
          </a:p>
        </p:txBody>
      </p:sp>
      <p:sp>
        <p:nvSpPr>
          <p:cNvPr id="30" name="角丸四角形 12">
            <a:extLst>
              <a:ext uri="{FF2B5EF4-FFF2-40B4-BE49-F238E27FC236}">
                <a16:creationId xmlns:a16="http://schemas.microsoft.com/office/drawing/2014/main" id="{DE2D4A3E-8032-41FC-9981-E6AF61A9388A}"/>
              </a:ext>
            </a:extLst>
          </p:cNvPr>
          <p:cNvSpPr/>
          <p:nvPr/>
        </p:nvSpPr>
        <p:spPr>
          <a:xfrm>
            <a:off x="99724" y="5266485"/>
            <a:ext cx="4627552" cy="1744896"/>
          </a:xfrm>
          <a:prstGeom prst="roundRect">
            <a:avLst>
              <a:gd name="adj" fmla="val 207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000"/>
              </a:lnSpc>
            </a:pPr>
            <a:endParaRPr kumimoji="1" lang="en-US" altLang="ja-JP" sz="105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B7A7301-682A-4F4B-826D-2569BD8E6036}"/>
              </a:ext>
            </a:extLst>
          </p:cNvPr>
          <p:cNvGrpSpPr/>
          <p:nvPr/>
        </p:nvGrpSpPr>
        <p:grpSpPr>
          <a:xfrm>
            <a:off x="392834" y="5672649"/>
            <a:ext cx="4041331" cy="806310"/>
            <a:chOff x="808045" y="8115970"/>
            <a:chExt cx="4041331" cy="806310"/>
          </a:xfrm>
        </p:grpSpPr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0949CDC6-9139-4513-9E0A-86FAABA00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6" t="11495" r="3629" b="10654"/>
            <a:stretch/>
          </p:blipFill>
          <p:spPr>
            <a:xfrm>
              <a:off x="3326108" y="8115970"/>
              <a:ext cx="768838" cy="806310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991B2A5-D75A-4E82-9228-53B0CA094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5" t="3469" r="8764" b="5262"/>
            <a:stretch/>
          </p:blipFill>
          <p:spPr>
            <a:xfrm>
              <a:off x="4185618" y="8165986"/>
              <a:ext cx="663758" cy="748326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F2239559-0F7F-4E4D-BB45-CEDCF7C64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" t="4090" r="4701" b="17421"/>
            <a:stretch/>
          </p:blipFill>
          <p:spPr>
            <a:xfrm>
              <a:off x="808045" y="8147553"/>
              <a:ext cx="874634" cy="7721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E0A1C9CA-D1DD-4471-AE4E-D0A1616C3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" t="3057" r="6547" b="5674"/>
            <a:stretch/>
          </p:blipFill>
          <p:spPr>
            <a:xfrm>
              <a:off x="1734510" y="8172767"/>
              <a:ext cx="673245" cy="715978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2209F83-BCCD-43DF-9E08-56B30F961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7" t="4365" r="3298" b="10378"/>
            <a:stretch/>
          </p:blipFill>
          <p:spPr>
            <a:xfrm>
              <a:off x="2579458" y="8151870"/>
              <a:ext cx="746650" cy="71597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BF9C34-D9BE-428B-BBFF-09113A69FE9C}"/>
              </a:ext>
            </a:extLst>
          </p:cNvPr>
          <p:cNvSpPr txBox="1"/>
          <p:nvPr/>
        </p:nvSpPr>
        <p:spPr>
          <a:xfrm>
            <a:off x="164689" y="6212847"/>
            <a:ext cx="4745765" cy="739433"/>
          </a:xfrm>
          <a:custGeom>
            <a:avLst/>
            <a:gdLst>
              <a:gd name="connsiteX0" fmla="*/ 0 w 4745765"/>
              <a:gd name="connsiteY0" fmla="*/ 0 h 739433"/>
              <a:gd name="connsiteX1" fmla="*/ 677966 w 4745765"/>
              <a:gd name="connsiteY1" fmla="*/ 0 h 739433"/>
              <a:gd name="connsiteX2" fmla="*/ 1403391 w 4745765"/>
              <a:gd name="connsiteY2" fmla="*/ 0 h 739433"/>
              <a:gd name="connsiteX3" fmla="*/ 1986442 w 4745765"/>
              <a:gd name="connsiteY3" fmla="*/ 0 h 739433"/>
              <a:gd name="connsiteX4" fmla="*/ 2616950 w 4745765"/>
              <a:gd name="connsiteY4" fmla="*/ 0 h 739433"/>
              <a:gd name="connsiteX5" fmla="*/ 3342374 w 4745765"/>
              <a:gd name="connsiteY5" fmla="*/ 0 h 739433"/>
              <a:gd name="connsiteX6" fmla="*/ 3925426 w 4745765"/>
              <a:gd name="connsiteY6" fmla="*/ 0 h 739433"/>
              <a:gd name="connsiteX7" fmla="*/ 4745765 w 4745765"/>
              <a:gd name="connsiteY7" fmla="*/ 0 h 739433"/>
              <a:gd name="connsiteX8" fmla="*/ 4745765 w 4745765"/>
              <a:gd name="connsiteY8" fmla="*/ 377111 h 739433"/>
              <a:gd name="connsiteX9" fmla="*/ 4745765 w 4745765"/>
              <a:gd name="connsiteY9" fmla="*/ 739433 h 739433"/>
              <a:gd name="connsiteX10" fmla="*/ 4020341 w 4745765"/>
              <a:gd name="connsiteY10" fmla="*/ 739433 h 739433"/>
              <a:gd name="connsiteX11" fmla="*/ 3342374 w 4745765"/>
              <a:gd name="connsiteY11" fmla="*/ 739433 h 739433"/>
              <a:gd name="connsiteX12" fmla="*/ 2664408 w 4745765"/>
              <a:gd name="connsiteY12" fmla="*/ 739433 h 739433"/>
              <a:gd name="connsiteX13" fmla="*/ 2128815 w 4745765"/>
              <a:gd name="connsiteY13" fmla="*/ 739433 h 739433"/>
              <a:gd name="connsiteX14" fmla="*/ 1593221 w 4745765"/>
              <a:gd name="connsiteY14" fmla="*/ 739433 h 739433"/>
              <a:gd name="connsiteX15" fmla="*/ 867797 w 4745765"/>
              <a:gd name="connsiteY15" fmla="*/ 739433 h 739433"/>
              <a:gd name="connsiteX16" fmla="*/ 0 w 4745765"/>
              <a:gd name="connsiteY16" fmla="*/ 739433 h 739433"/>
              <a:gd name="connsiteX17" fmla="*/ 0 w 4745765"/>
              <a:gd name="connsiteY17" fmla="*/ 384505 h 739433"/>
              <a:gd name="connsiteX18" fmla="*/ 0 w 4745765"/>
              <a:gd name="connsiteY18" fmla="*/ 0 h 73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45765" h="739433" extrusionOk="0">
                <a:moveTo>
                  <a:pt x="0" y="0"/>
                </a:moveTo>
                <a:cubicBezTo>
                  <a:pt x="204084" y="-17205"/>
                  <a:pt x="540389" y="3739"/>
                  <a:pt x="677966" y="0"/>
                </a:cubicBezTo>
                <a:cubicBezTo>
                  <a:pt x="815543" y="-3739"/>
                  <a:pt x="1161183" y="2255"/>
                  <a:pt x="1403391" y="0"/>
                </a:cubicBezTo>
                <a:cubicBezTo>
                  <a:pt x="1645600" y="-2255"/>
                  <a:pt x="1757637" y="-14050"/>
                  <a:pt x="1986442" y="0"/>
                </a:cubicBezTo>
                <a:cubicBezTo>
                  <a:pt x="2215247" y="14050"/>
                  <a:pt x="2365767" y="16998"/>
                  <a:pt x="2616950" y="0"/>
                </a:cubicBezTo>
                <a:cubicBezTo>
                  <a:pt x="2868133" y="-16998"/>
                  <a:pt x="3077156" y="25554"/>
                  <a:pt x="3342374" y="0"/>
                </a:cubicBezTo>
                <a:cubicBezTo>
                  <a:pt x="3607592" y="-25554"/>
                  <a:pt x="3674929" y="-26202"/>
                  <a:pt x="3925426" y="0"/>
                </a:cubicBezTo>
                <a:cubicBezTo>
                  <a:pt x="4175923" y="26202"/>
                  <a:pt x="4560613" y="-30040"/>
                  <a:pt x="4745765" y="0"/>
                </a:cubicBezTo>
                <a:cubicBezTo>
                  <a:pt x="4757149" y="107644"/>
                  <a:pt x="4747458" y="255514"/>
                  <a:pt x="4745765" y="377111"/>
                </a:cubicBezTo>
                <a:cubicBezTo>
                  <a:pt x="4744072" y="498708"/>
                  <a:pt x="4733233" y="651175"/>
                  <a:pt x="4745765" y="739433"/>
                </a:cubicBezTo>
                <a:cubicBezTo>
                  <a:pt x="4420591" y="704497"/>
                  <a:pt x="4213403" y="753088"/>
                  <a:pt x="4020341" y="739433"/>
                </a:cubicBezTo>
                <a:cubicBezTo>
                  <a:pt x="3827279" y="725778"/>
                  <a:pt x="3509490" y="740501"/>
                  <a:pt x="3342374" y="739433"/>
                </a:cubicBezTo>
                <a:cubicBezTo>
                  <a:pt x="3175258" y="738365"/>
                  <a:pt x="2993156" y="719367"/>
                  <a:pt x="2664408" y="739433"/>
                </a:cubicBezTo>
                <a:cubicBezTo>
                  <a:pt x="2335660" y="759499"/>
                  <a:pt x="2390509" y="758118"/>
                  <a:pt x="2128815" y="739433"/>
                </a:cubicBezTo>
                <a:cubicBezTo>
                  <a:pt x="1867121" y="720748"/>
                  <a:pt x="1857264" y="762866"/>
                  <a:pt x="1593221" y="739433"/>
                </a:cubicBezTo>
                <a:cubicBezTo>
                  <a:pt x="1329178" y="716000"/>
                  <a:pt x="1156811" y="707077"/>
                  <a:pt x="867797" y="739433"/>
                </a:cubicBezTo>
                <a:cubicBezTo>
                  <a:pt x="578783" y="771789"/>
                  <a:pt x="403032" y="714563"/>
                  <a:pt x="0" y="739433"/>
                </a:cubicBezTo>
                <a:cubicBezTo>
                  <a:pt x="-1977" y="628472"/>
                  <a:pt x="11058" y="540278"/>
                  <a:pt x="0" y="384505"/>
                </a:cubicBezTo>
                <a:cubicBezTo>
                  <a:pt x="-11058" y="228732"/>
                  <a:pt x="1732" y="146239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11413066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kumimoji="1" lang="en-US" altLang="ja-JP" sz="96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缶詰　 レトルト食品　カップ麺　 菓子類　　米など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ja-JP" altLang="en-US" sz="9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</a:t>
            </a:r>
            <a:r>
              <a:rPr kumimoji="1" lang="ja-JP" altLang="en-US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＊米は</a:t>
            </a:r>
            <a:r>
              <a:rPr kumimoji="1" lang="en-US" altLang="ja-JP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1143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年度産 </a:t>
            </a:r>
            <a:endParaRPr kumimoji="1" lang="en-US" altLang="ja-JP" sz="1143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85DEEF-86D4-490A-B809-037DBD13F627}"/>
              </a:ext>
            </a:extLst>
          </p:cNvPr>
          <p:cNvSpPr txBox="1"/>
          <p:nvPr/>
        </p:nvSpPr>
        <p:spPr>
          <a:xfrm>
            <a:off x="437678" y="5346504"/>
            <a:ext cx="1567819" cy="338554"/>
          </a:xfrm>
          <a:prstGeom prst="rect">
            <a:avLst/>
          </a:prstGeom>
          <a:solidFill>
            <a:srgbClr val="F1995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募集する食品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A214808-3800-4D84-8E41-AD7472F90E9F}"/>
              </a:ext>
            </a:extLst>
          </p:cNvPr>
          <p:cNvSpPr txBox="1"/>
          <p:nvPr/>
        </p:nvSpPr>
        <p:spPr>
          <a:xfrm>
            <a:off x="99724" y="7152496"/>
            <a:ext cx="3553992" cy="16600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1995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4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次の点にご注意ください</a:t>
            </a:r>
            <a:endParaRPr kumimoji="1" lang="en-US" altLang="ja-JP" sz="10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賞味期限が１か月以上あるもの　　　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未開封のもの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包装や外装が破損されていないもの　　　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日本語表記されているもの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 常温保存できるもの  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（一部受付団体では生鮮食品、冷蔵・冷凍食品の受取も可）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2318AE-2FD0-4983-9D23-0BDFCA96D708}"/>
              </a:ext>
            </a:extLst>
          </p:cNvPr>
          <p:cNvSpPr txBox="1"/>
          <p:nvPr/>
        </p:nvSpPr>
        <p:spPr>
          <a:xfrm>
            <a:off x="1982972" y="452415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4E46C6-4C15-428D-AB3B-63136FF0B067}"/>
              </a:ext>
            </a:extLst>
          </p:cNvPr>
          <p:cNvSpPr txBox="1"/>
          <p:nvPr/>
        </p:nvSpPr>
        <p:spPr>
          <a:xfrm>
            <a:off x="-24154" y="8953640"/>
            <a:ext cx="7021854" cy="10073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0FC0DC9-23CD-4C85-8483-7D7E5A78B677}"/>
              </a:ext>
            </a:extLst>
          </p:cNvPr>
          <p:cNvSpPr txBox="1"/>
          <p:nvPr/>
        </p:nvSpPr>
        <p:spPr>
          <a:xfrm>
            <a:off x="195299" y="9011629"/>
            <a:ext cx="5960531" cy="927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～困っている方を応援するため、関係団体が連携して統一キャンペーンを実施します～</a:t>
            </a:r>
            <a:endParaRPr kumimoji="1"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400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長野県・長野県フードバンク活動団体連絡会</a:t>
            </a:r>
            <a:endParaRPr kumimoji="1" lang="en-US" altLang="ja-JP" sz="1400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長野県　長野県社会福祉協議会　市町村社会福祉協議会　長野県労働者福祉協議会</a:t>
            </a:r>
            <a:endParaRPr kumimoji="1" lang="en-US" altLang="ja-JP" sz="1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信濃福祉　長野市社会事業協会　フードバンク信州　</a:t>
            </a:r>
            <a:r>
              <a:rPr kumimoji="1" lang="en-US" altLang="ja-JP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NPO</a:t>
            </a:r>
            <a:r>
              <a:rPr kumimoji="1" lang="ja-JP" altLang="en-US" sz="1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ホットライン信州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62D41D09-6782-459F-AEF3-1540B5AA9355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90" y="9011629"/>
            <a:ext cx="596129" cy="56369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92978AB-8A0C-4D64-96EE-24A68E06018E}"/>
              </a:ext>
            </a:extLst>
          </p:cNvPr>
          <p:cNvSpPr txBox="1"/>
          <p:nvPr/>
        </p:nvSpPr>
        <p:spPr>
          <a:xfrm>
            <a:off x="6071456" y="9588076"/>
            <a:ext cx="78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キャンペーン</a:t>
            </a:r>
            <a:endParaRPr kumimoji="1"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専用ページ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817CF4-F953-4FB4-9215-9E6E8402C54A}"/>
              </a:ext>
            </a:extLst>
          </p:cNvPr>
          <p:cNvSpPr txBox="1"/>
          <p:nvPr/>
        </p:nvSpPr>
        <p:spPr>
          <a:xfrm>
            <a:off x="1194011" y="3575408"/>
            <a:ext cx="5013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（月）　　　　　（金）</a:t>
            </a:r>
            <a:endParaRPr kumimoji="1" lang="ja-JP" altLang="en-US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A6A72394-9263-404C-932D-B066823AAD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716">
            <a:off x="5071939" y="-540352"/>
            <a:ext cx="3121099" cy="247615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A25BB8-CD5A-426D-B776-C801D759FB6F}"/>
              </a:ext>
            </a:extLst>
          </p:cNvPr>
          <p:cNvSpPr txBox="1"/>
          <p:nvPr/>
        </p:nvSpPr>
        <p:spPr>
          <a:xfrm>
            <a:off x="866432" y="389989"/>
            <a:ext cx="54123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年末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フードドライブ</a:t>
            </a:r>
            <a:endParaRPr kumimoji="1" lang="en-US" altLang="ja-JP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統一キャンペーン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AAC2E7A-18FB-446C-925B-DEC8AD478E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645">
            <a:off x="4398471" y="5367147"/>
            <a:ext cx="2534963" cy="179215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A3C0B7D-05EC-4B8F-B53C-CCF4364C9F5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" r="-11507" b="34034"/>
          <a:stretch/>
        </p:blipFill>
        <p:spPr>
          <a:xfrm rot="584206">
            <a:off x="928670" y="2105397"/>
            <a:ext cx="746634" cy="111029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D11B688D-437B-48DC-A0D3-34ABC4E8C96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" r="-11507" b="34034"/>
          <a:stretch/>
        </p:blipFill>
        <p:spPr>
          <a:xfrm rot="3507438">
            <a:off x="5738086" y="1997625"/>
            <a:ext cx="694918" cy="1033388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C5325018-B6FA-4115-BC4E-1D22DC2581E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73668" r="16724" b="5006"/>
          <a:stretch/>
        </p:blipFill>
        <p:spPr>
          <a:xfrm>
            <a:off x="5714926" y="1251049"/>
            <a:ext cx="741237" cy="478448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2A23AB9-8879-4757-881C-7C679585F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73668" r="16724" b="5006"/>
          <a:stretch/>
        </p:blipFill>
        <p:spPr>
          <a:xfrm>
            <a:off x="320627" y="1631350"/>
            <a:ext cx="741237" cy="478448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4F39DF9E-8544-42E1-8800-5125B642113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73668" r="16724" b="5006"/>
          <a:stretch/>
        </p:blipFill>
        <p:spPr>
          <a:xfrm>
            <a:off x="480350" y="958880"/>
            <a:ext cx="741237" cy="478448"/>
          </a:xfrm>
          <a:prstGeom prst="rect">
            <a:avLst/>
          </a:prstGeom>
        </p:spPr>
      </p:pic>
      <p:pic>
        <p:nvPicPr>
          <p:cNvPr id="23" name="図 22" descr="図形, アイコン, 円&#10;&#10;自動的に生成された説明">
            <a:extLst>
              <a:ext uri="{FF2B5EF4-FFF2-40B4-BE49-F238E27FC236}">
                <a16:creationId xmlns:a16="http://schemas.microsoft.com/office/drawing/2014/main" id="{59539402-63BB-4AE3-9D38-03FFBBCF5A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0827">
            <a:off x="5144942" y="4447987"/>
            <a:ext cx="1348457" cy="139326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CB452F4-9A10-4970-AFAE-0A78E467853C}"/>
              </a:ext>
            </a:extLst>
          </p:cNvPr>
          <p:cNvSpPr txBox="1"/>
          <p:nvPr/>
        </p:nvSpPr>
        <p:spPr>
          <a:xfrm rot="256541">
            <a:off x="5257669" y="4818169"/>
            <a:ext cx="15476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お砂糖や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お醤油など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調味料も大歓迎！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8A71D646-A138-4AEB-B287-B0553F1DDE5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73668" r="16724" b="5006"/>
          <a:stretch/>
        </p:blipFill>
        <p:spPr>
          <a:xfrm>
            <a:off x="815304" y="1350816"/>
            <a:ext cx="741237" cy="478448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2E2061EA-14DF-429C-B35D-7AC92D906AF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73668" r="16724" b="5006"/>
          <a:stretch/>
        </p:blipFill>
        <p:spPr>
          <a:xfrm>
            <a:off x="5606277" y="1666542"/>
            <a:ext cx="626851" cy="4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26">
            <a:extLst>
              <a:ext uri="{FF2B5EF4-FFF2-40B4-BE49-F238E27FC236}">
                <a16:creationId xmlns:a16="http://schemas.microsoft.com/office/drawing/2014/main" id="{C8D75524-5B7E-44C4-882E-EF38F71E4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0681"/>
              </p:ext>
            </p:extLst>
          </p:nvPr>
        </p:nvGraphicFramePr>
        <p:xfrm>
          <a:off x="347700" y="6383574"/>
          <a:ext cx="6154000" cy="32748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91600">
                  <a:extLst>
                    <a:ext uri="{9D8B030D-6E8A-4147-A177-3AD203B41FA5}">
                      <a16:colId xmlns:a16="http://schemas.microsoft.com/office/drawing/2014/main" val="253886186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85280078"/>
                    </a:ext>
                  </a:extLst>
                </a:gridCol>
              </a:tblGrid>
              <a:tr h="44357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機関・団体名称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9B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受付拠点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9B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16646"/>
                  </a:ext>
                </a:extLst>
              </a:tr>
              <a:tr h="356378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長野県社会福祉協議会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お住いの市町村社会福祉協議会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08134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長野県庁、合同庁舎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25389"/>
                  </a:ext>
                </a:extLst>
              </a:tr>
              <a:tr h="352213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長野県労働者福祉協議会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地区労働者福祉協議会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74629"/>
                  </a:ext>
                </a:extLst>
              </a:tr>
              <a:tr h="710463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認定特定非営利活動法人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フードバンク信州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東北信地域 ： 長野市フードバンク信州本部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中信地域 ： 松本市ワーカーズコープ松本事業所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南信地域 ： 飯田市ほほえみのゆめプロジェクト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994912"/>
                  </a:ext>
                </a:extLst>
              </a:tr>
              <a:tr h="1033921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特定非営利活動法人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NPO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ホットライン信州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信州こども食堂ネットワーク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飯山市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照里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中野市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西条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長野市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篠ノ井、三本柳、上駒沢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上田市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長瀬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塩尻市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片丘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松本市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寿北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岡谷市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長地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箕輪町（三日町）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一部拠点は生鮮食品の受け取りも可能です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88959"/>
                  </a:ext>
                </a:extLst>
              </a:tr>
            </a:tbl>
          </a:graphicData>
        </a:graphic>
      </p:graphicFrame>
      <p:pic>
        <p:nvPicPr>
          <p:cNvPr id="44" name="図 43">
            <a:extLst>
              <a:ext uri="{FF2B5EF4-FFF2-40B4-BE49-F238E27FC236}">
                <a16:creationId xmlns:a16="http://schemas.microsoft.com/office/drawing/2014/main" id="{49E8423B-AB42-464A-9D12-192F92299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88" y="3863434"/>
            <a:ext cx="2310584" cy="1755800"/>
          </a:xfrm>
          <a:prstGeom prst="rect">
            <a:avLst/>
          </a:prstGeom>
        </p:spPr>
      </p:pic>
      <p:sp>
        <p:nvSpPr>
          <p:cNvPr id="2" name="台形 1">
            <a:extLst>
              <a:ext uri="{FF2B5EF4-FFF2-40B4-BE49-F238E27FC236}">
                <a16:creationId xmlns:a16="http://schemas.microsoft.com/office/drawing/2014/main" id="{4710B5D9-2D0B-431A-BE28-DA045C8A8BF5}"/>
              </a:ext>
            </a:extLst>
          </p:cNvPr>
          <p:cNvSpPr/>
          <p:nvPr/>
        </p:nvSpPr>
        <p:spPr>
          <a:xfrm>
            <a:off x="121028" y="5491758"/>
            <a:ext cx="6615944" cy="961110"/>
          </a:xfrm>
          <a:prstGeom prst="trapezoid">
            <a:avLst>
              <a:gd name="adj" fmla="val 48948"/>
            </a:avLst>
          </a:prstGeom>
          <a:pattFill prst="trellis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7B5054F-D576-48AF-ABF9-FD490D14736F}"/>
              </a:ext>
            </a:extLst>
          </p:cNvPr>
          <p:cNvSpPr/>
          <p:nvPr/>
        </p:nvSpPr>
        <p:spPr>
          <a:xfrm>
            <a:off x="323086" y="4169721"/>
            <a:ext cx="1729479" cy="17097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552F9013-6A34-459B-8341-C93873902F71}"/>
              </a:ext>
            </a:extLst>
          </p:cNvPr>
          <p:cNvSpPr/>
          <p:nvPr/>
        </p:nvSpPr>
        <p:spPr>
          <a:xfrm>
            <a:off x="433285" y="472569"/>
            <a:ext cx="1729479" cy="17097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1709B7-77FC-45DF-8C53-EA7D4CDA5271}"/>
              </a:ext>
            </a:extLst>
          </p:cNvPr>
          <p:cNvGrpSpPr/>
          <p:nvPr/>
        </p:nvGrpSpPr>
        <p:grpSpPr>
          <a:xfrm>
            <a:off x="2167416" y="285705"/>
            <a:ext cx="3787879" cy="3259613"/>
            <a:chOff x="1879088" y="6027167"/>
            <a:chExt cx="3560139" cy="2231363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203E5476-23A3-4E0E-AF71-2AE0C88FC923}"/>
                </a:ext>
              </a:extLst>
            </p:cNvPr>
            <p:cNvSpPr/>
            <p:nvPr/>
          </p:nvSpPr>
          <p:spPr>
            <a:xfrm>
              <a:off x="2068558" y="6027167"/>
              <a:ext cx="2830423" cy="516890"/>
            </a:xfrm>
            <a:custGeom>
              <a:avLst/>
              <a:gdLst>
                <a:gd name="connsiteX0" fmla="*/ 0 w 2830423"/>
                <a:gd name="connsiteY0" fmla="*/ 101052 h 516890"/>
                <a:gd name="connsiteX1" fmla="*/ 101052 w 2830423"/>
                <a:gd name="connsiteY1" fmla="*/ 0 h 516890"/>
                <a:gd name="connsiteX2" fmla="*/ 731849 w 2830423"/>
                <a:gd name="connsiteY2" fmla="*/ 0 h 516890"/>
                <a:gd name="connsiteX3" fmla="*/ 1362645 w 2830423"/>
                <a:gd name="connsiteY3" fmla="*/ 0 h 516890"/>
                <a:gd name="connsiteX4" fmla="*/ 2019725 w 2830423"/>
                <a:gd name="connsiteY4" fmla="*/ 0 h 516890"/>
                <a:gd name="connsiteX5" fmla="*/ 2729371 w 2830423"/>
                <a:gd name="connsiteY5" fmla="*/ 0 h 516890"/>
                <a:gd name="connsiteX6" fmla="*/ 2830423 w 2830423"/>
                <a:gd name="connsiteY6" fmla="*/ 101052 h 516890"/>
                <a:gd name="connsiteX7" fmla="*/ 2830423 w 2830423"/>
                <a:gd name="connsiteY7" fmla="*/ 415838 h 516890"/>
                <a:gd name="connsiteX8" fmla="*/ 2729371 w 2830423"/>
                <a:gd name="connsiteY8" fmla="*/ 516890 h 516890"/>
                <a:gd name="connsiteX9" fmla="*/ 2124858 w 2830423"/>
                <a:gd name="connsiteY9" fmla="*/ 516890 h 516890"/>
                <a:gd name="connsiteX10" fmla="*/ 1494061 w 2830423"/>
                <a:gd name="connsiteY10" fmla="*/ 516890 h 516890"/>
                <a:gd name="connsiteX11" fmla="*/ 915831 w 2830423"/>
                <a:gd name="connsiteY11" fmla="*/ 516890 h 516890"/>
                <a:gd name="connsiteX12" fmla="*/ 101052 w 2830423"/>
                <a:gd name="connsiteY12" fmla="*/ 516890 h 516890"/>
                <a:gd name="connsiteX13" fmla="*/ 0 w 2830423"/>
                <a:gd name="connsiteY13" fmla="*/ 415838 h 516890"/>
                <a:gd name="connsiteX14" fmla="*/ 0 w 2830423"/>
                <a:gd name="connsiteY14" fmla="*/ 101052 h 5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0423" h="516890" fill="none" extrusionOk="0">
                  <a:moveTo>
                    <a:pt x="0" y="101052"/>
                  </a:moveTo>
                  <a:cubicBezTo>
                    <a:pt x="-9020" y="39248"/>
                    <a:pt x="41029" y="-7440"/>
                    <a:pt x="101052" y="0"/>
                  </a:cubicBezTo>
                  <a:cubicBezTo>
                    <a:pt x="299082" y="-27495"/>
                    <a:pt x="444464" y="29401"/>
                    <a:pt x="731849" y="0"/>
                  </a:cubicBezTo>
                  <a:cubicBezTo>
                    <a:pt x="1019234" y="-29401"/>
                    <a:pt x="1107621" y="-1465"/>
                    <a:pt x="1362645" y="0"/>
                  </a:cubicBezTo>
                  <a:cubicBezTo>
                    <a:pt x="1617669" y="1465"/>
                    <a:pt x="1710989" y="-25333"/>
                    <a:pt x="2019725" y="0"/>
                  </a:cubicBezTo>
                  <a:cubicBezTo>
                    <a:pt x="2328461" y="25333"/>
                    <a:pt x="2398102" y="22318"/>
                    <a:pt x="2729371" y="0"/>
                  </a:cubicBezTo>
                  <a:cubicBezTo>
                    <a:pt x="2790305" y="-3796"/>
                    <a:pt x="2829799" y="47334"/>
                    <a:pt x="2830423" y="101052"/>
                  </a:cubicBezTo>
                  <a:cubicBezTo>
                    <a:pt x="2830928" y="199452"/>
                    <a:pt x="2842399" y="285665"/>
                    <a:pt x="2830423" y="415838"/>
                  </a:cubicBezTo>
                  <a:cubicBezTo>
                    <a:pt x="2826841" y="469699"/>
                    <a:pt x="2796730" y="509839"/>
                    <a:pt x="2729371" y="516890"/>
                  </a:cubicBezTo>
                  <a:cubicBezTo>
                    <a:pt x="2508631" y="520521"/>
                    <a:pt x="2360462" y="506216"/>
                    <a:pt x="2124858" y="516890"/>
                  </a:cubicBezTo>
                  <a:cubicBezTo>
                    <a:pt x="1889254" y="527564"/>
                    <a:pt x="1634835" y="547716"/>
                    <a:pt x="1494061" y="516890"/>
                  </a:cubicBezTo>
                  <a:cubicBezTo>
                    <a:pt x="1353287" y="486064"/>
                    <a:pt x="1179347" y="515856"/>
                    <a:pt x="915831" y="516890"/>
                  </a:cubicBezTo>
                  <a:cubicBezTo>
                    <a:pt x="652315" y="517925"/>
                    <a:pt x="295528" y="512186"/>
                    <a:pt x="101052" y="516890"/>
                  </a:cubicBezTo>
                  <a:cubicBezTo>
                    <a:pt x="50082" y="513243"/>
                    <a:pt x="1873" y="475321"/>
                    <a:pt x="0" y="415838"/>
                  </a:cubicBezTo>
                  <a:cubicBezTo>
                    <a:pt x="6627" y="316167"/>
                    <a:pt x="3936" y="190359"/>
                    <a:pt x="0" y="101052"/>
                  </a:cubicBezTo>
                  <a:close/>
                </a:path>
                <a:path w="2830423" h="516890" stroke="0" extrusionOk="0">
                  <a:moveTo>
                    <a:pt x="0" y="101052"/>
                  </a:moveTo>
                  <a:cubicBezTo>
                    <a:pt x="-4196" y="52418"/>
                    <a:pt x="43742" y="-2737"/>
                    <a:pt x="101052" y="0"/>
                  </a:cubicBezTo>
                  <a:cubicBezTo>
                    <a:pt x="285157" y="-18044"/>
                    <a:pt x="581543" y="-17468"/>
                    <a:pt x="758132" y="0"/>
                  </a:cubicBezTo>
                  <a:cubicBezTo>
                    <a:pt x="934721" y="17468"/>
                    <a:pt x="1116959" y="21445"/>
                    <a:pt x="1415212" y="0"/>
                  </a:cubicBezTo>
                  <a:cubicBezTo>
                    <a:pt x="1713465" y="-21445"/>
                    <a:pt x="1908672" y="31178"/>
                    <a:pt x="2124858" y="0"/>
                  </a:cubicBezTo>
                  <a:cubicBezTo>
                    <a:pt x="2341044" y="-31178"/>
                    <a:pt x="2503149" y="616"/>
                    <a:pt x="2729371" y="0"/>
                  </a:cubicBezTo>
                  <a:cubicBezTo>
                    <a:pt x="2785049" y="1402"/>
                    <a:pt x="2821778" y="36049"/>
                    <a:pt x="2830423" y="101052"/>
                  </a:cubicBezTo>
                  <a:cubicBezTo>
                    <a:pt x="2817478" y="232435"/>
                    <a:pt x="2819485" y="268426"/>
                    <a:pt x="2830423" y="415838"/>
                  </a:cubicBezTo>
                  <a:cubicBezTo>
                    <a:pt x="2829293" y="466108"/>
                    <a:pt x="2786080" y="513389"/>
                    <a:pt x="2729371" y="516890"/>
                  </a:cubicBezTo>
                  <a:cubicBezTo>
                    <a:pt x="2577702" y="528292"/>
                    <a:pt x="2384754" y="513418"/>
                    <a:pt x="2072291" y="516890"/>
                  </a:cubicBezTo>
                  <a:cubicBezTo>
                    <a:pt x="1759828" y="520362"/>
                    <a:pt x="1695430" y="498809"/>
                    <a:pt x="1494061" y="516890"/>
                  </a:cubicBezTo>
                  <a:cubicBezTo>
                    <a:pt x="1292692" y="534972"/>
                    <a:pt x="1125485" y="505374"/>
                    <a:pt x="810698" y="516890"/>
                  </a:cubicBezTo>
                  <a:cubicBezTo>
                    <a:pt x="495911" y="528406"/>
                    <a:pt x="342339" y="500069"/>
                    <a:pt x="101052" y="516890"/>
                  </a:cubicBezTo>
                  <a:cubicBezTo>
                    <a:pt x="35794" y="519420"/>
                    <a:pt x="559" y="462204"/>
                    <a:pt x="0" y="415838"/>
                  </a:cubicBezTo>
                  <a:cubicBezTo>
                    <a:pt x="-6668" y="260531"/>
                    <a:pt x="2848" y="212793"/>
                    <a:pt x="0" y="101052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46195400">
                    <a:prstGeom prst="roundRect">
                      <a:avLst>
                        <a:gd name="adj" fmla="val 1955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571"/>
                </a:lnSpc>
              </a:pPr>
              <a:r>
                <a:rPr lang="ja-JP" altLang="en-US" sz="1400" b="1" kern="100" dirty="0">
                  <a:solidFill>
                    <a:schemeClr val="accent1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個人・企業の皆様</a:t>
              </a:r>
              <a:endParaRPr lang="en-US" altLang="ja-JP" sz="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1571"/>
                </a:lnSpc>
              </a:pPr>
              <a:r>
                <a:rPr lang="ja-JP" altLang="en-US" sz="11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どなたでもご寄付いただけます</a:t>
              </a:r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AE4FFDD2-4001-4E79-A2FA-5E6C0E91A530}"/>
                </a:ext>
              </a:extLst>
            </p:cNvPr>
            <p:cNvSpPr/>
            <p:nvPr/>
          </p:nvSpPr>
          <p:spPr>
            <a:xfrm>
              <a:off x="2068559" y="6959207"/>
              <a:ext cx="2830423" cy="294335"/>
            </a:xfrm>
            <a:custGeom>
              <a:avLst/>
              <a:gdLst>
                <a:gd name="connsiteX0" fmla="*/ 0 w 2830423"/>
                <a:gd name="connsiteY0" fmla="*/ 75323 h 294335"/>
                <a:gd name="connsiteX1" fmla="*/ 75323 w 2830423"/>
                <a:gd name="connsiteY1" fmla="*/ 0 h 294335"/>
                <a:gd name="connsiteX2" fmla="*/ 772065 w 2830423"/>
                <a:gd name="connsiteY2" fmla="*/ 0 h 294335"/>
                <a:gd name="connsiteX3" fmla="*/ 1415212 w 2830423"/>
                <a:gd name="connsiteY3" fmla="*/ 0 h 294335"/>
                <a:gd name="connsiteX4" fmla="*/ 2085156 w 2830423"/>
                <a:gd name="connsiteY4" fmla="*/ 0 h 294335"/>
                <a:gd name="connsiteX5" fmla="*/ 2755100 w 2830423"/>
                <a:gd name="connsiteY5" fmla="*/ 0 h 294335"/>
                <a:gd name="connsiteX6" fmla="*/ 2830423 w 2830423"/>
                <a:gd name="connsiteY6" fmla="*/ 75323 h 294335"/>
                <a:gd name="connsiteX7" fmla="*/ 2830423 w 2830423"/>
                <a:gd name="connsiteY7" fmla="*/ 219012 h 294335"/>
                <a:gd name="connsiteX8" fmla="*/ 2755100 w 2830423"/>
                <a:gd name="connsiteY8" fmla="*/ 294335 h 294335"/>
                <a:gd name="connsiteX9" fmla="*/ 2111954 w 2830423"/>
                <a:gd name="connsiteY9" fmla="*/ 294335 h 294335"/>
                <a:gd name="connsiteX10" fmla="*/ 1442009 w 2830423"/>
                <a:gd name="connsiteY10" fmla="*/ 294335 h 294335"/>
                <a:gd name="connsiteX11" fmla="*/ 745267 w 2830423"/>
                <a:gd name="connsiteY11" fmla="*/ 294335 h 294335"/>
                <a:gd name="connsiteX12" fmla="*/ 75323 w 2830423"/>
                <a:gd name="connsiteY12" fmla="*/ 294335 h 294335"/>
                <a:gd name="connsiteX13" fmla="*/ 0 w 2830423"/>
                <a:gd name="connsiteY13" fmla="*/ 219012 h 294335"/>
                <a:gd name="connsiteX14" fmla="*/ 0 w 2830423"/>
                <a:gd name="connsiteY14" fmla="*/ 75323 h 2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0423" h="294335" fill="none" extrusionOk="0">
                  <a:moveTo>
                    <a:pt x="0" y="75323"/>
                  </a:moveTo>
                  <a:cubicBezTo>
                    <a:pt x="-1973" y="34602"/>
                    <a:pt x="33780" y="8523"/>
                    <a:pt x="75323" y="0"/>
                  </a:cubicBezTo>
                  <a:cubicBezTo>
                    <a:pt x="402279" y="17807"/>
                    <a:pt x="432612" y="29988"/>
                    <a:pt x="772065" y="0"/>
                  </a:cubicBezTo>
                  <a:cubicBezTo>
                    <a:pt x="1111518" y="-29988"/>
                    <a:pt x="1240076" y="23436"/>
                    <a:pt x="1415212" y="0"/>
                  </a:cubicBezTo>
                  <a:cubicBezTo>
                    <a:pt x="1590348" y="-23436"/>
                    <a:pt x="1945533" y="-11296"/>
                    <a:pt x="2085156" y="0"/>
                  </a:cubicBezTo>
                  <a:cubicBezTo>
                    <a:pt x="2224779" y="11296"/>
                    <a:pt x="2571575" y="-5327"/>
                    <a:pt x="2755100" y="0"/>
                  </a:cubicBezTo>
                  <a:cubicBezTo>
                    <a:pt x="2802386" y="3145"/>
                    <a:pt x="2836850" y="30527"/>
                    <a:pt x="2830423" y="75323"/>
                  </a:cubicBezTo>
                  <a:cubicBezTo>
                    <a:pt x="2823298" y="116253"/>
                    <a:pt x="2831169" y="168938"/>
                    <a:pt x="2830423" y="219012"/>
                  </a:cubicBezTo>
                  <a:cubicBezTo>
                    <a:pt x="2829186" y="257661"/>
                    <a:pt x="2788216" y="294747"/>
                    <a:pt x="2755100" y="294335"/>
                  </a:cubicBezTo>
                  <a:cubicBezTo>
                    <a:pt x="2557145" y="263365"/>
                    <a:pt x="2374720" y="294100"/>
                    <a:pt x="2111954" y="294335"/>
                  </a:cubicBezTo>
                  <a:cubicBezTo>
                    <a:pt x="1849188" y="294570"/>
                    <a:pt x="1619010" y="317572"/>
                    <a:pt x="1442009" y="294335"/>
                  </a:cubicBezTo>
                  <a:cubicBezTo>
                    <a:pt x="1265009" y="271098"/>
                    <a:pt x="1050977" y="283154"/>
                    <a:pt x="745267" y="294335"/>
                  </a:cubicBezTo>
                  <a:cubicBezTo>
                    <a:pt x="439557" y="305516"/>
                    <a:pt x="214971" y="297499"/>
                    <a:pt x="75323" y="294335"/>
                  </a:cubicBezTo>
                  <a:cubicBezTo>
                    <a:pt x="23707" y="291727"/>
                    <a:pt x="4272" y="253531"/>
                    <a:pt x="0" y="219012"/>
                  </a:cubicBezTo>
                  <a:cubicBezTo>
                    <a:pt x="5466" y="147318"/>
                    <a:pt x="-4764" y="122400"/>
                    <a:pt x="0" y="75323"/>
                  </a:cubicBezTo>
                  <a:close/>
                </a:path>
                <a:path w="2830423" h="294335" stroke="0" extrusionOk="0">
                  <a:moveTo>
                    <a:pt x="0" y="75323"/>
                  </a:moveTo>
                  <a:cubicBezTo>
                    <a:pt x="3960" y="27052"/>
                    <a:pt x="31036" y="2106"/>
                    <a:pt x="75323" y="0"/>
                  </a:cubicBezTo>
                  <a:cubicBezTo>
                    <a:pt x="241812" y="4516"/>
                    <a:pt x="405846" y="-15419"/>
                    <a:pt x="718469" y="0"/>
                  </a:cubicBezTo>
                  <a:cubicBezTo>
                    <a:pt x="1031092" y="15419"/>
                    <a:pt x="1179340" y="18191"/>
                    <a:pt x="1442009" y="0"/>
                  </a:cubicBezTo>
                  <a:cubicBezTo>
                    <a:pt x="1704678" y="-18191"/>
                    <a:pt x="1835706" y="12102"/>
                    <a:pt x="2111954" y="0"/>
                  </a:cubicBezTo>
                  <a:cubicBezTo>
                    <a:pt x="2388203" y="-12102"/>
                    <a:pt x="2466096" y="-15561"/>
                    <a:pt x="2755100" y="0"/>
                  </a:cubicBezTo>
                  <a:cubicBezTo>
                    <a:pt x="2791824" y="1312"/>
                    <a:pt x="2832381" y="32243"/>
                    <a:pt x="2830423" y="75323"/>
                  </a:cubicBezTo>
                  <a:cubicBezTo>
                    <a:pt x="2823446" y="116555"/>
                    <a:pt x="2826512" y="182150"/>
                    <a:pt x="2830423" y="219012"/>
                  </a:cubicBezTo>
                  <a:cubicBezTo>
                    <a:pt x="2840251" y="258756"/>
                    <a:pt x="2794763" y="294332"/>
                    <a:pt x="2755100" y="294335"/>
                  </a:cubicBezTo>
                  <a:cubicBezTo>
                    <a:pt x="2591768" y="287784"/>
                    <a:pt x="2311315" y="306513"/>
                    <a:pt x="2111954" y="294335"/>
                  </a:cubicBezTo>
                  <a:cubicBezTo>
                    <a:pt x="1912593" y="282157"/>
                    <a:pt x="1575875" y="326296"/>
                    <a:pt x="1415212" y="294335"/>
                  </a:cubicBezTo>
                  <a:cubicBezTo>
                    <a:pt x="1254549" y="262374"/>
                    <a:pt x="951779" y="280326"/>
                    <a:pt x="772065" y="294335"/>
                  </a:cubicBezTo>
                  <a:cubicBezTo>
                    <a:pt x="592351" y="308344"/>
                    <a:pt x="391121" y="262884"/>
                    <a:pt x="75323" y="294335"/>
                  </a:cubicBezTo>
                  <a:cubicBezTo>
                    <a:pt x="39507" y="292306"/>
                    <a:pt x="806" y="268978"/>
                    <a:pt x="0" y="219012"/>
                  </a:cubicBezTo>
                  <a:cubicBezTo>
                    <a:pt x="5883" y="178863"/>
                    <a:pt x="-3434" y="127696"/>
                    <a:pt x="0" y="75323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601980650">
                    <a:prstGeom prst="roundRect">
                      <a:avLst>
                        <a:gd name="adj" fmla="val 2559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77143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57"/>
                </a:lnSpc>
              </a:pPr>
              <a:r>
                <a:rPr lang="ja-JP" altLang="en-US" sz="1400" b="1" spc="143" dirty="0">
                  <a:solidFill>
                    <a:srgbClr val="C68C5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フードバンク活動団体等</a:t>
              </a:r>
              <a:endParaRPr lang="ja-JP" altLang="en-US" sz="1200" b="1" spc="143" dirty="0">
                <a:solidFill>
                  <a:srgbClr val="C68C5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0" name="右矢印 44">
              <a:extLst>
                <a:ext uri="{FF2B5EF4-FFF2-40B4-BE49-F238E27FC236}">
                  <a16:creationId xmlns:a16="http://schemas.microsoft.com/office/drawing/2014/main" id="{1C034AF0-5F34-491E-91DF-7900E0DF06BE}"/>
                </a:ext>
              </a:extLst>
            </p:cNvPr>
            <p:cNvSpPr/>
            <p:nvPr/>
          </p:nvSpPr>
          <p:spPr>
            <a:xfrm rot="5400000">
              <a:off x="3329041" y="6649806"/>
              <a:ext cx="284480" cy="180975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962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88BA6228-C24D-48EE-9D34-E91AD2532B71}"/>
                </a:ext>
              </a:extLst>
            </p:cNvPr>
            <p:cNvSpPr/>
            <p:nvPr/>
          </p:nvSpPr>
          <p:spPr>
            <a:xfrm>
              <a:off x="1879088" y="7635173"/>
              <a:ext cx="3560139" cy="623357"/>
            </a:xfrm>
            <a:custGeom>
              <a:avLst/>
              <a:gdLst>
                <a:gd name="connsiteX0" fmla="*/ 0 w 3560139"/>
                <a:gd name="connsiteY0" fmla="*/ 125133 h 623357"/>
                <a:gd name="connsiteX1" fmla="*/ 125133 w 3560139"/>
                <a:gd name="connsiteY1" fmla="*/ 0 h 623357"/>
                <a:gd name="connsiteX2" fmla="*/ 787108 w 3560139"/>
                <a:gd name="connsiteY2" fmla="*/ 0 h 623357"/>
                <a:gd name="connsiteX3" fmla="*/ 1382885 w 3560139"/>
                <a:gd name="connsiteY3" fmla="*/ 0 h 623357"/>
                <a:gd name="connsiteX4" fmla="*/ 1978662 w 3560139"/>
                <a:gd name="connsiteY4" fmla="*/ 0 h 623357"/>
                <a:gd name="connsiteX5" fmla="*/ 2706834 w 3560139"/>
                <a:gd name="connsiteY5" fmla="*/ 0 h 623357"/>
                <a:gd name="connsiteX6" fmla="*/ 3435006 w 3560139"/>
                <a:gd name="connsiteY6" fmla="*/ 0 h 623357"/>
                <a:gd name="connsiteX7" fmla="*/ 3560139 w 3560139"/>
                <a:gd name="connsiteY7" fmla="*/ 125133 h 623357"/>
                <a:gd name="connsiteX8" fmla="*/ 3560139 w 3560139"/>
                <a:gd name="connsiteY8" fmla="*/ 498224 h 623357"/>
                <a:gd name="connsiteX9" fmla="*/ 3435006 w 3560139"/>
                <a:gd name="connsiteY9" fmla="*/ 623357 h 623357"/>
                <a:gd name="connsiteX10" fmla="*/ 2739933 w 3560139"/>
                <a:gd name="connsiteY10" fmla="*/ 623357 h 623357"/>
                <a:gd name="connsiteX11" fmla="*/ 2077958 w 3560139"/>
                <a:gd name="connsiteY11" fmla="*/ 623357 h 623357"/>
                <a:gd name="connsiteX12" fmla="*/ 1482181 w 3560139"/>
                <a:gd name="connsiteY12" fmla="*/ 623357 h 623357"/>
                <a:gd name="connsiteX13" fmla="*/ 754009 w 3560139"/>
                <a:gd name="connsiteY13" fmla="*/ 623357 h 623357"/>
                <a:gd name="connsiteX14" fmla="*/ 125133 w 3560139"/>
                <a:gd name="connsiteY14" fmla="*/ 623357 h 623357"/>
                <a:gd name="connsiteX15" fmla="*/ 0 w 3560139"/>
                <a:gd name="connsiteY15" fmla="*/ 498224 h 623357"/>
                <a:gd name="connsiteX16" fmla="*/ 0 w 3560139"/>
                <a:gd name="connsiteY16" fmla="*/ 125133 h 6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0139" h="623357" fill="none" extrusionOk="0">
                  <a:moveTo>
                    <a:pt x="0" y="125133"/>
                  </a:moveTo>
                  <a:cubicBezTo>
                    <a:pt x="-914" y="60183"/>
                    <a:pt x="51172" y="10232"/>
                    <a:pt x="125133" y="0"/>
                  </a:cubicBezTo>
                  <a:cubicBezTo>
                    <a:pt x="275694" y="30811"/>
                    <a:pt x="532819" y="15242"/>
                    <a:pt x="787108" y="0"/>
                  </a:cubicBezTo>
                  <a:cubicBezTo>
                    <a:pt x="1041398" y="-15242"/>
                    <a:pt x="1103782" y="21631"/>
                    <a:pt x="1382885" y="0"/>
                  </a:cubicBezTo>
                  <a:cubicBezTo>
                    <a:pt x="1661988" y="-21631"/>
                    <a:pt x="1858216" y="4664"/>
                    <a:pt x="1978662" y="0"/>
                  </a:cubicBezTo>
                  <a:cubicBezTo>
                    <a:pt x="2099108" y="-4664"/>
                    <a:pt x="2455053" y="5394"/>
                    <a:pt x="2706834" y="0"/>
                  </a:cubicBezTo>
                  <a:cubicBezTo>
                    <a:pt x="2958615" y="-5394"/>
                    <a:pt x="3205019" y="-26638"/>
                    <a:pt x="3435006" y="0"/>
                  </a:cubicBezTo>
                  <a:cubicBezTo>
                    <a:pt x="3505940" y="-6279"/>
                    <a:pt x="3558100" y="47428"/>
                    <a:pt x="3560139" y="125133"/>
                  </a:cubicBezTo>
                  <a:cubicBezTo>
                    <a:pt x="3542695" y="310906"/>
                    <a:pt x="3543458" y="397053"/>
                    <a:pt x="3560139" y="498224"/>
                  </a:cubicBezTo>
                  <a:cubicBezTo>
                    <a:pt x="3558025" y="584425"/>
                    <a:pt x="3497452" y="631205"/>
                    <a:pt x="3435006" y="623357"/>
                  </a:cubicBezTo>
                  <a:cubicBezTo>
                    <a:pt x="3145508" y="628744"/>
                    <a:pt x="2908114" y="590864"/>
                    <a:pt x="2739933" y="623357"/>
                  </a:cubicBezTo>
                  <a:cubicBezTo>
                    <a:pt x="2571752" y="655850"/>
                    <a:pt x="2299633" y="619760"/>
                    <a:pt x="2077958" y="623357"/>
                  </a:cubicBezTo>
                  <a:cubicBezTo>
                    <a:pt x="1856283" y="626954"/>
                    <a:pt x="1608748" y="605868"/>
                    <a:pt x="1482181" y="623357"/>
                  </a:cubicBezTo>
                  <a:cubicBezTo>
                    <a:pt x="1355614" y="640846"/>
                    <a:pt x="1088884" y="636970"/>
                    <a:pt x="754009" y="623357"/>
                  </a:cubicBezTo>
                  <a:cubicBezTo>
                    <a:pt x="419134" y="609744"/>
                    <a:pt x="293974" y="650345"/>
                    <a:pt x="125133" y="623357"/>
                  </a:cubicBezTo>
                  <a:cubicBezTo>
                    <a:pt x="47724" y="633159"/>
                    <a:pt x="-5937" y="569309"/>
                    <a:pt x="0" y="498224"/>
                  </a:cubicBezTo>
                  <a:cubicBezTo>
                    <a:pt x="13963" y="371384"/>
                    <a:pt x="-10783" y="256042"/>
                    <a:pt x="0" y="125133"/>
                  </a:cubicBezTo>
                  <a:close/>
                </a:path>
                <a:path w="3560139" h="623357" stroke="0" extrusionOk="0">
                  <a:moveTo>
                    <a:pt x="0" y="125133"/>
                  </a:moveTo>
                  <a:cubicBezTo>
                    <a:pt x="3609" y="54104"/>
                    <a:pt x="42558" y="2292"/>
                    <a:pt x="125133" y="0"/>
                  </a:cubicBezTo>
                  <a:cubicBezTo>
                    <a:pt x="341070" y="-6492"/>
                    <a:pt x="504951" y="-33174"/>
                    <a:pt x="853305" y="0"/>
                  </a:cubicBezTo>
                  <a:cubicBezTo>
                    <a:pt x="1201659" y="33174"/>
                    <a:pt x="1183507" y="-9349"/>
                    <a:pt x="1482181" y="0"/>
                  </a:cubicBezTo>
                  <a:cubicBezTo>
                    <a:pt x="1780855" y="9349"/>
                    <a:pt x="1941979" y="-10940"/>
                    <a:pt x="2144156" y="0"/>
                  </a:cubicBezTo>
                  <a:cubicBezTo>
                    <a:pt x="2346333" y="10940"/>
                    <a:pt x="2484743" y="-19878"/>
                    <a:pt x="2739933" y="0"/>
                  </a:cubicBezTo>
                  <a:cubicBezTo>
                    <a:pt x="2995123" y="19878"/>
                    <a:pt x="3140582" y="-20948"/>
                    <a:pt x="3435006" y="0"/>
                  </a:cubicBezTo>
                  <a:cubicBezTo>
                    <a:pt x="3503628" y="-8291"/>
                    <a:pt x="3556119" y="49856"/>
                    <a:pt x="3560139" y="125133"/>
                  </a:cubicBezTo>
                  <a:cubicBezTo>
                    <a:pt x="3564003" y="300609"/>
                    <a:pt x="3545094" y="387832"/>
                    <a:pt x="3560139" y="498224"/>
                  </a:cubicBezTo>
                  <a:cubicBezTo>
                    <a:pt x="3548089" y="563908"/>
                    <a:pt x="3493845" y="632459"/>
                    <a:pt x="3435006" y="623357"/>
                  </a:cubicBezTo>
                  <a:cubicBezTo>
                    <a:pt x="3203956" y="607589"/>
                    <a:pt x="2979819" y="623235"/>
                    <a:pt x="2839229" y="623357"/>
                  </a:cubicBezTo>
                  <a:cubicBezTo>
                    <a:pt x="2698639" y="623479"/>
                    <a:pt x="2322573" y="646325"/>
                    <a:pt x="2144156" y="623357"/>
                  </a:cubicBezTo>
                  <a:cubicBezTo>
                    <a:pt x="1965739" y="600389"/>
                    <a:pt x="1784719" y="617898"/>
                    <a:pt x="1515280" y="623357"/>
                  </a:cubicBezTo>
                  <a:cubicBezTo>
                    <a:pt x="1245841" y="628816"/>
                    <a:pt x="984873" y="605255"/>
                    <a:pt x="820206" y="623357"/>
                  </a:cubicBezTo>
                  <a:cubicBezTo>
                    <a:pt x="655539" y="641459"/>
                    <a:pt x="301529" y="653512"/>
                    <a:pt x="125133" y="623357"/>
                  </a:cubicBezTo>
                  <a:cubicBezTo>
                    <a:pt x="62681" y="633500"/>
                    <a:pt x="7773" y="577390"/>
                    <a:pt x="0" y="498224"/>
                  </a:cubicBezTo>
                  <a:cubicBezTo>
                    <a:pt x="726" y="402244"/>
                    <a:pt x="11246" y="252285"/>
                    <a:pt x="0" y="125133"/>
                  </a:cubicBezTo>
                  <a:close/>
                </a:path>
              </a:pathLst>
            </a:custGeom>
            <a:solidFill>
              <a:srgbClr val="FFFD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803773814">
                    <a:prstGeom prst="roundRect">
                      <a:avLst>
                        <a:gd name="adj" fmla="val 200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57"/>
                </a:lnSpc>
              </a:pPr>
              <a:r>
                <a:rPr lang="ja-JP" altLang="en-US" sz="1400" b="1" spc="214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支援が必要な方・こども支援団体へ</a:t>
              </a:r>
              <a:endParaRPr lang="en-US" altLang="ja-JP" sz="1400" b="1" spc="214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571"/>
                </a:lnSpc>
              </a:pPr>
              <a:r>
                <a:rPr lang="en-US" altLang="ja-JP" sz="800" dirty="0">
                  <a:solidFill>
                    <a:srgbClr val="66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ＭＳ Ｐゴシック" panose="020B0600070205080204" pitchFamily="50" charset="-128"/>
                </a:rPr>
                <a:t> </a:t>
              </a:r>
              <a:endPara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  <a:p>
              <a:r>
                <a:rPr lang="ja-JP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＊生活に困っている方、ひとり親、介護中の家庭　など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＊信州こどもカフェ等子どもの居場所</a:t>
              </a:r>
              <a:endPara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C6D4BE0-C29C-48FB-859F-E250CBD59F4A}"/>
                </a:ext>
              </a:extLst>
            </p:cNvPr>
            <p:cNvSpPr/>
            <p:nvPr/>
          </p:nvSpPr>
          <p:spPr>
            <a:xfrm>
              <a:off x="3509371" y="6555273"/>
              <a:ext cx="621030" cy="327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b="1" kern="100" spc="286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寄付</a:t>
              </a:r>
              <a:endParaRPr lang="ja-JP" altLang="en-US" sz="1400" b="1" kern="100" spc="286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CA7EBAC-6C61-44CB-9C2D-6CAFB59A7486}"/>
                </a:ext>
              </a:extLst>
            </p:cNvPr>
            <p:cNvSpPr/>
            <p:nvPr/>
          </p:nvSpPr>
          <p:spPr>
            <a:xfrm>
              <a:off x="3575104" y="7329071"/>
              <a:ext cx="998855" cy="327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5314" tIns="32657" rIns="65314" bIns="326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0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食料の提供</a:t>
              </a:r>
              <a:endPara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C492CC2-FF7F-4AFC-9914-8DBA7D29D739}"/>
              </a:ext>
            </a:extLst>
          </p:cNvPr>
          <p:cNvSpPr txBox="1"/>
          <p:nvPr/>
        </p:nvSpPr>
        <p:spPr>
          <a:xfrm>
            <a:off x="5634191" y="9211616"/>
            <a:ext cx="9086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受付拠点詳細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38038A-90CB-43F3-9450-454196E15061}"/>
              </a:ext>
            </a:extLst>
          </p:cNvPr>
          <p:cNvSpPr/>
          <p:nvPr/>
        </p:nvSpPr>
        <p:spPr>
          <a:xfrm>
            <a:off x="518532" y="555588"/>
            <a:ext cx="1520456" cy="143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84675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集まった</a:t>
            </a:r>
            <a:endParaRPr kumimoji="1" lang="en-US" altLang="ja-JP" sz="2000" b="1" dirty="0">
              <a:solidFill>
                <a:srgbClr val="84675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800" b="1" dirty="0">
              <a:solidFill>
                <a:srgbClr val="84675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84675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食品の流れ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88B0EBC-D555-40B3-A53B-5F5D22F51421}"/>
              </a:ext>
            </a:extLst>
          </p:cNvPr>
          <p:cNvSpPr/>
          <p:nvPr/>
        </p:nvSpPr>
        <p:spPr>
          <a:xfrm>
            <a:off x="469178" y="4308370"/>
            <a:ext cx="1520456" cy="1432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84675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食品の</a:t>
            </a:r>
            <a:endParaRPr kumimoji="1" lang="en-US" altLang="ja-JP" sz="2000" b="1" dirty="0">
              <a:solidFill>
                <a:srgbClr val="84675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800" b="1" dirty="0">
              <a:solidFill>
                <a:srgbClr val="84675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84675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受付場所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DEA00DB-1FA6-4502-9DD3-866E6BDD6273}"/>
              </a:ext>
            </a:extLst>
          </p:cNvPr>
          <p:cNvSpPr txBox="1"/>
          <p:nvPr/>
        </p:nvSpPr>
        <p:spPr>
          <a:xfrm>
            <a:off x="2340122" y="5581125"/>
            <a:ext cx="3842128" cy="664012"/>
          </a:xfrm>
          <a:prstGeom prst="round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詳細についてはホームページをご覧ください。</a:t>
            </a:r>
            <a:endParaRPr kumimoji="1" lang="en-US" altLang="ja-JP" sz="11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大量に寄付いただける場合は事前に連絡を</a:t>
            </a:r>
            <a:endParaRPr kumimoji="1" lang="en-US" altLang="ja-JP" sz="11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お願いします。</a:t>
            </a:r>
          </a:p>
        </p:txBody>
      </p:sp>
      <p:sp>
        <p:nvSpPr>
          <p:cNvPr id="26" name="右矢印 44">
            <a:extLst>
              <a:ext uri="{FF2B5EF4-FFF2-40B4-BE49-F238E27FC236}">
                <a16:creationId xmlns:a16="http://schemas.microsoft.com/office/drawing/2014/main" id="{9B49C64F-BD63-42FB-BFCC-DFDE3FC6881C}"/>
              </a:ext>
            </a:extLst>
          </p:cNvPr>
          <p:cNvSpPr/>
          <p:nvPr/>
        </p:nvSpPr>
        <p:spPr>
          <a:xfrm rot="5400000">
            <a:off x="3653674" y="2219661"/>
            <a:ext cx="415573" cy="19255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962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0E64285-148F-4EE5-9336-311703D184E6}"/>
              </a:ext>
            </a:extLst>
          </p:cNvPr>
          <p:cNvSpPr/>
          <p:nvPr/>
        </p:nvSpPr>
        <p:spPr>
          <a:xfrm>
            <a:off x="5142362" y="4535936"/>
            <a:ext cx="694355" cy="941462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DD40E4D-F291-4768-A05C-D4C4A5EF4077}"/>
              </a:ext>
            </a:extLst>
          </p:cNvPr>
          <p:cNvSpPr txBox="1"/>
          <p:nvPr/>
        </p:nvSpPr>
        <p:spPr>
          <a:xfrm>
            <a:off x="4977913" y="5042404"/>
            <a:ext cx="102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常設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受付会場</a:t>
            </a:r>
          </a:p>
        </p:txBody>
      </p:sp>
      <p:pic>
        <p:nvPicPr>
          <p:cNvPr id="23" name="図 22" descr="QR コード&#10;&#10;自動的に生成された説明">
            <a:extLst>
              <a:ext uri="{FF2B5EF4-FFF2-40B4-BE49-F238E27FC236}">
                <a16:creationId xmlns:a16="http://schemas.microsoft.com/office/drawing/2014/main" id="{0FDCCE2D-2862-4ABB-A395-E646720981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4192" r="4742" b="4507"/>
          <a:stretch/>
        </p:blipFill>
        <p:spPr>
          <a:xfrm>
            <a:off x="5218720" y="4549408"/>
            <a:ext cx="523559" cy="51505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B114F363-DF0E-4151-B43D-896E856D7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668" r="16724" b="5006"/>
          <a:stretch/>
        </p:blipFill>
        <p:spPr>
          <a:xfrm>
            <a:off x="5910522" y="1820331"/>
            <a:ext cx="741237" cy="478448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D56A9F03-B081-466C-9496-FCE5998597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11507" b="34034"/>
          <a:stretch/>
        </p:blipFill>
        <p:spPr>
          <a:xfrm rot="3490305">
            <a:off x="5741739" y="178580"/>
            <a:ext cx="992514" cy="147593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1DE426E1-0C5E-4C49-A703-FE0CDA5842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11507" b="34034"/>
          <a:stretch/>
        </p:blipFill>
        <p:spPr>
          <a:xfrm rot="265814">
            <a:off x="5883815" y="2127539"/>
            <a:ext cx="922576" cy="137192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6E072814-BE42-4FCC-A0A3-06EC3355A3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11507" b="34034"/>
          <a:stretch/>
        </p:blipFill>
        <p:spPr>
          <a:xfrm rot="584206">
            <a:off x="1148511" y="2114012"/>
            <a:ext cx="922576" cy="1371929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95781A8-E53E-4AD9-8023-DD745DEA15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668" r="16724" b="5006"/>
          <a:stretch/>
        </p:blipFill>
        <p:spPr>
          <a:xfrm>
            <a:off x="908141" y="2871923"/>
            <a:ext cx="741237" cy="478448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BAFD75ED-2962-418B-8883-66B2AD48D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-14966" b="59985"/>
          <a:stretch/>
        </p:blipFill>
        <p:spPr>
          <a:xfrm rot="17694235">
            <a:off x="1482428" y="3207434"/>
            <a:ext cx="951190" cy="832224"/>
          </a:xfrm>
          <a:prstGeom prst="rect">
            <a:avLst/>
          </a:prstGeom>
        </p:spPr>
      </p:pic>
      <p:pic>
        <p:nvPicPr>
          <p:cNvPr id="6" name="図 5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A55B0DD4-B9D8-4AE6-B4F1-96D2989A9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14" y="3803480"/>
            <a:ext cx="658286" cy="1639208"/>
          </a:xfrm>
          <a:prstGeom prst="rect">
            <a:avLst/>
          </a:prstGeom>
        </p:spPr>
      </p:pic>
      <p:pic>
        <p:nvPicPr>
          <p:cNvPr id="12" name="図 11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12DE5214-1BA1-415A-8FF4-BDFA3112C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96" y="4316636"/>
            <a:ext cx="451055" cy="1123179"/>
          </a:xfrm>
          <a:prstGeom prst="rect">
            <a:avLst/>
          </a:prstGeom>
        </p:spPr>
      </p:pic>
      <p:pic>
        <p:nvPicPr>
          <p:cNvPr id="39" name="図 38" descr="ゲームのキャラクター&#10;&#10;中程度の精度で自動的に生成された説明">
            <a:extLst>
              <a:ext uri="{FF2B5EF4-FFF2-40B4-BE49-F238E27FC236}">
                <a16:creationId xmlns:a16="http://schemas.microsoft.com/office/drawing/2014/main" id="{DB0D3E82-8BA9-48C2-BBF2-ACEB0BFC5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21" y="4531884"/>
            <a:ext cx="376363" cy="937188"/>
          </a:xfrm>
          <a:prstGeom prst="rect">
            <a:avLst/>
          </a:prstGeom>
        </p:spPr>
      </p:pic>
      <p:pic>
        <p:nvPicPr>
          <p:cNvPr id="32" name="図 31" descr="QR コード&#10;&#10;自動的に生成された説明">
            <a:extLst>
              <a:ext uri="{FF2B5EF4-FFF2-40B4-BE49-F238E27FC236}">
                <a16:creationId xmlns:a16="http://schemas.microsoft.com/office/drawing/2014/main" id="{5C48F0F3-72AF-4A1F-8CE9-C09C96578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80" y="8669867"/>
            <a:ext cx="601272" cy="6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4FAF6E84BD1264DBFDC0CABBDB294A3" ma:contentTypeVersion="26" ma:contentTypeDescription="新しいドキュメントを作成します。" ma:contentTypeScope="" ma:versionID="3b55ef0716dcd84a72a239b7c23ef187">
  <xsd:schema xmlns:xsd="http://www.w3.org/2001/XMLSchema" xmlns:xs="http://www.w3.org/2001/XMLSchema" xmlns:p="http://schemas.microsoft.com/office/2006/metadata/properties" xmlns:ns2="6699d993-d69d-46e6-a2e0-44758e94cca7" xmlns:ns3="3e60f42a-13bd-4172-a2d3-3665d3658cd1" targetNamespace="http://schemas.microsoft.com/office/2006/metadata/properties" ma:root="true" ma:fieldsID="ea9517813687fc991eed34a27c1ec4f7" ns2:_="" ns3:_="">
    <xsd:import namespace="6699d993-d69d-46e6-a2e0-44758e94cca7"/>
    <xsd:import namespace="3e60f42a-13bd-4172-a2d3-3665d3658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_x5834__x6240_" minOccurs="0"/>
                <xsd:element ref="ns2:b88404cf-2a87-449f-906f-fa43bbf69cb9CountryOrRegion" minOccurs="0"/>
                <xsd:element ref="ns2:b88404cf-2a87-449f-906f-fa43bbf69cb9State" minOccurs="0"/>
                <xsd:element ref="ns2:b88404cf-2a87-449f-906f-fa43bbf69cb9City" minOccurs="0"/>
                <xsd:element ref="ns2:b88404cf-2a87-449f-906f-fa43bbf69cb9PostalCode" minOccurs="0"/>
                <xsd:element ref="ns2:b88404cf-2a87-449f-906f-fa43bbf69cb9Street" minOccurs="0"/>
                <xsd:element ref="ns2:b88404cf-2a87-449f-906f-fa43bbf69cb9GeoLoc" minOccurs="0"/>
                <xsd:element ref="ns2:b88404cf-2a87-449f-906f-fa43bbf69cb9DispNam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9d993-d69d-46e6-a2e0-44758e94c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x5834__x6240_" ma:index="21" nillable="true" ma:displayName="場所" ma:format="Dropdown" ma:internalName="_x5834__x6240_">
      <xsd:simpleType>
        <xsd:restriction base="dms:Unknown"/>
      </xsd:simpleType>
    </xsd:element>
    <xsd:element name="b88404cf-2a87-449f-906f-fa43bbf69cb9CountryOrRegion" ma:index="22" nillable="true" ma:displayName="場所: 国/地域" ma:internalName="CountryOrRegion" ma:readOnly="true">
      <xsd:simpleType>
        <xsd:restriction base="dms:Text"/>
      </xsd:simpleType>
    </xsd:element>
    <xsd:element name="b88404cf-2a87-449f-906f-fa43bbf69cb9State" ma:index="23" nillable="true" ma:displayName="場所: 都道府県" ma:internalName="State" ma:readOnly="true">
      <xsd:simpleType>
        <xsd:restriction base="dms:Text"/>
      </xsd:simpleType>
    </xsd:element>
    <xsd:element name="b88404cf-2a87-449f-906f-fa43bbf69cb9City" ma:index="24" nillable="true" ma:displayName="場所:市区町村" ma:internalName="City" ma:readOnly="true">
      <xsd:simpleType>
        <xsd:restriction base="dms:Text"/>
      </xsd:simpleType>
    </xsd:element>
    <xsd:element name="b88404cf-2a87-449f-906f-fa43bbf69cb9PostalCode" ma:index="25" nillable="true" ma:displayName="場所: 郵便番号コード" ma:internalName="PostalCode" ma:readOnly="true">
      <xsd:simpleType>
        <xsd:restriction base="dms:Text"/>
      </xsd:simpleType>
    </xsd:element>
    <xsd:element name="b88404cf-2a87-449f-906f-fa43bbf69cb9Street" ma:index="26" nillable="true" ma:displayName="場所: 番地" ma:internalName="Street" ma:readOnly="true">
      <xsd:simpleType>
        <xsd:restriction base="dms:Text"/>
      </xsd:simpleType>
    </xsd:element>
    <xsd:element name="b88404cf-2a87-449f-906f-fa43bbf69cb9GeoLoc" ma:index="27" nillable="true" ma:displayName="場所: 座標" ma:internalName="GeoLoc" ma:readOnly="true">
      <xsd:simpleType>
        <xsd:restriction base="dms:Unknown"/>
      </xsd:simpleType>
    </xsd:element>
    <xsd:element name="b88404cf-2a87-449f-906f-fa43bbf69cb9DispName" ma:index="28" nillable="true" ma:displayName="場所: 名前" ma:internalName="DispName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画像タグ" ma:readOnly="false" ma:fieldId="{5cf76f15-5ced-4ddc-b409-7134ff3c332f}" ma:taxonomyMulti="true" ma:sspId="d833ce90-ce59-4950-82c7-aaae289592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0f42a-13bd-4172-a2d3-3665d3658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06cc74be-ed06-40ae-91d3-4d9e818db131}" ma:internalName="TaxCatchAll" ma:showField="CatchAllData" ma:web="3e60f42a-13bd-4172-a2d3-3665d3658c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60f42a-13bd-4172-a2d3-3665d3658cd1" xsi:nil="true"/>
    <lcf76f155ced4ddcb4097134ff3c332f xmlns="6699d993-d69d-46e6-a2e0-44758e94cca7">
      <Terms xmlns="http://schemas.microsoft.com/office/infopath/2007/PartnerControls"/>
    </lcf76f155ced4ddcb4097134ff3c332f>
    <_x5834__x6240_ xmlns="6699d993-d69d-46e6-a2e0-44758e94cca7" xsi:nil="true"/>
  </documentManagement>
</p:properties>
</file>

<file path=customXml/itemProps1.xml><?xml version="1.0" encoding="utf-8"?>
<ds:datastoreItem xmlns:ds="http://schemas.openxmlformats.org/officeDocument/2006/customXml" ds:itemID="{3CD2783A-9B81-4650-908A-662AC915ADCD}"/>
</file>

<file path=customXml/itemProps2.xml><?xml version="1.0" encoding="utf-8"?>
<ds:datastoreItem xmlns:ds="http://schemas.openxmlformats.org/officeDocument/2006/customXml" ds:itemID="{6CA823B8-4E86-40EA-A669-FA1576FB61A7}"/>
</file>

<file path=customXml/itemProps3.xml><?xml version="1.0" encoding="utf-8"?>
<ds:datastoreItem xmlns:ds="http://schemas.openxmlformats.org/officeDocument/2006/customXml" ds:itemID="{1793B8E1-F231-4AE7-8E46-4A1FD91726E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420</Words>
  <Application>Microsoft Office PowerPoint</Application>
  <PresentationFormat>A4 210 x 297 mm</PresentationFormat>
  <Paragraphs>81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BIZ UDゴシック</vt:lpstr>
      <vt:lpstr>Meiryo UI</vt:lpstr>
      <vt:lpstr>メイリオ</vt:lpstr>
      <vt:lpstr>Arial</vt:lpstr>
      <vt:lpstr>Calibri</vt:lpstr>
      <vt:lpstr>Calibri Light</vt:lpstr>
      <vt:lpstr>Office Theme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宮崎　愛生</dc:creator>
  <cp:lastModifiedBy>白鳥　風美</cp:lastModifiedBy>
  <cp:revision>49</cp:revision>
  <cp:lastPrinted>2024-10-21T02:41:49Z</cp:lastPrinted>
  <dcterms:created xsi:type="dcterms:W3CDTF">2023-05-11T10:43:59Z</dcterms:created>
  <dcterms:modified xsi:type="dcterms:W3CDTF">2024-10-21T03:07:06Z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0x010100D4FAF6E84BD1264DBFDC0CABBDB294A3</vt:lpwstr>
  </property>
</Properties>
</file>