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263" r:id="rId4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宮崎　愛生" initials="宮崎　愛生" lastIdx="1" clrIdx="0">
    <p:extLst>
      <p:ext uri="{19B8F6BF-5375-455C-9EA6-DF929625EA0E}">
        <p15:presenceInfo xmlns:p15="http://schemas.microsoft.com/office/powerpoint/2012/main" userId="S::00120708@pref.nagano.lg.jp::346d0ce7-2af4-4479-9cdf-fb1743f7b9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5E5E"/>
    <a:srgbClr val="FEE6CE"/>
    <a:srgbClr val="FFDDE8"/>
    <a:srgbClr val="FFD5E3"/>
    <a:srgbClr val="80C535"/>
    <a:srgbClr val="D1E8FF"/>
    <a:srgbClr val="C9E4FF"/>
    <a:srgbClr val="FF6699"/>
    <a:srgbClr val="D7FFAF"/>
    <a:srgbClr val="FFC9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43" d="100"/>
          <a:sy n="43" d="100"/>
        </p:scale>
        <p:origin x="2196" y="5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73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28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327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46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46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04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5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91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94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54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42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51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01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DD1A9-025E-4515-A14C-C55DEF7C8C3D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C806E-A55C-4BF9-88A0-90B4C0D0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01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png"/><Relationship Id="rId7" Type="http://schemas.openxmlformats.org/officeDocument/2006/relationships/image" Target="../media/image5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emf"/><Relationship Id="rId4" Type="http://schemas.microsoft.com/office/2007/relationships/hdphoto" Target="../media/hdphoto1.wdp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005B3655-374C-4588-8C0D-F3A32DF58898}"/>
              </a:ext>
            </a:extLst>
          </p:cNvPr>
          <p:cNvSpPr/>
          <p:nvPr/>
        </p:nvSpPr>
        <p:spPr>
          <a:xfrm>
            <a:off x="5187437" y="6879957"/>
            <a:ext cx="2152013" cy="233882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ED2754F9-CC92-4321-BF69-AEDF7015FBB0}"/>
              </a:ext>
            </a:extLst>
          </p:cNvPr>
          <p:cNvSpPr/>
          <p:nvPr/>
        </p:nvSpPr>
        <p:spPr>
          <a:xfrm>
            <a:off x="5191197" y="6938559"/>
            <a:ext cx="2152013" cy="235050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背景パターン&#10;&#10;自動的に生成された説明">
            <a:extLst>
              <a:ext uri="{FF2B5EF4-FFF2-40B4-BE49-F238E27FC236}">
                <a16:creationId xmlns:a16="http://schemas.microsoft.com/office/drawing/2014/main" id="{441C41F5-8CA9-4A8A-8F35-25D15FA35A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" b="31034"/>
          <a:stretch/>
        </p:blipFill>
        <p:spPr>
          <a:xfrm>
            <a:off x="-5251" y="-10204"/>
            <a:ext cx="7559675" cy="5254775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470080" y="5640833"/>
            <a:ext cx="4753261" cy="3297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471019" y="6174190"/>
            <a:ext cx="18717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長野県</a:t>
            </a:r>
            <a:r>
              <a:rPr kumimoji="1" lang="en-US" altLang="ja-JP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PR</a:t>
            </a:r>
            <a:r>
              <a:rPr kumimoji="1" lang="ja-JP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キャラクター　</a:t>
            </a:r>
            <a:endParaRPr kumimoji="1" lang="en-US" altLang="ja-JP" sz="7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r>
              <a:rPr kumimoji="1" lang="ja-JP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「アルクマ」</a:t>
            </a:r>
            <a:endParaRPr kumimoji="1" lang="en-US" altLang="ja-JP" sz="7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r>
              <a:rPr kumimoji="1" lang="en-US" altLang="ja-JP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©</a:t>
            </a:r>
            <a:r>
              <a:rPr kumimoji="1" lang="ja-JP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長野県アルクマ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A8209B0-9034-7843-8776-C6E2CC8C674A}"/>
              </a:ext>
            </a:extLst>
          </p:cNvPr>
          <p:cNvSpPr txBox="1"/>
          <p:nvPr/>
        </p:nvSpPr>
        <p:spPr>
          <a:xfrm>
            <a:off x="294620" y="5353299"/>
            <a:ext cx="5496843" cy="93583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全国で発生する食品ロスは年間約</a:t>
            </a: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472</a:t>
            </a: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万トンと推計され（農林水産省調査）、１人１日当たりでは、</a:t>
            </a:r>
            <a:r>
              <a:rPr kumimoji="1" lang="ja-JP" altLang="en-US" sz="1200" dirty="0">
                <a:solidFill>
                  <a:prstClr val="black">
                    <a:lumMod val="85000"/>
                    <a:lumOff val="15000"/>
                  </a:prst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おにぎり約１個分</a:t>
            </a: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の食品を捨てていることになります。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食料は大切な資源です。貴重な食品をロスにしないために、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フードドライブへの寄贈にご協力をお願いします。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76A21506-F60B-464F-91F3-0AEF09C5C6C3}"/>
              </a:ext>
            </a:extLst>
          </p:cNvPr>
          <p:cNvSpPr/>
          <p:nvPr/>
        </p:nvSpPr>
        <p:spPr>
          <a:xfrm>
            <a:off x="492996" y="352956"/>
            <a:ext cx="6638358" cy="4437010"/>
          </a:xfrm>
          <a:prstGeom prst="round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94620" y="6333717"/>
            <a:ext cx="4627552" cy="3044155"/>
          </a:xfrm>
          <a:prstGeom prst="roundRect">
            <a:avLst>
              <a:gd name="adj" fmla="val 2076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000"/>
              </a:lnSpc>
            </a:pPr>
            <a:endParaRPr kumimoji="1" lang="en-US" altLang="ja-JP" sz="105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1D2331-C651-074E-84EA-10C2299BC746}"/>
              </a:ext>
            </a:extLst>
          </p:cNvPr>
          <p:cNvSpPr txBox="1"/>
          <p:nvPr/>
        </p:nvSpPr>
        <p:spPr>
          <a:xfrm>
            <a:off x="1235615" y="702358"/>
            <a:ext cx="54170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4">
                    <a:lumMod val="50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～「もったいない」を「ありがとう」に～</a:t>
            </a:r>
            <a:endParaRPr kumimoji="1" lang="en-US" altLang="ja-JP" sz="2000" b="1" dirty="0">
              <a:solidFill>
                <a:schemeClr val="accent4">
                  <a:lumMod val="50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endParaRPr kumimoji="1" lang="ja-JP" altLang="en-US" sz="1000" dirty="0">
              <a:solidFill>
                <a:schemeClr val="bg1"/>
              </a:solidFill>
            </a:endParaRPr>
          </a:p>
        </p:txBody>
      </p:sp>
      <p:grpSp>
        <p:nvGrpSpPr>
          <p:cNvPr id="20" name="グループ化 19"/>
          <p:cNvGrpSpPr>
            <a:grpSpLocks noChangeAspect="1"/>
          </p:cNvGrpSpPr>
          <p:nvPr/>
        </p:nvGrpSpPr>
        <p:grpSpPr>
          <a:xfrm>
            <a:off x="6333337" y="4773741"/>
            <a:ext cx="1189534" cy="1984168"/>
            <a:chOff x="3960802" y="4533291"/>
            <a:chExt cx="3124981" cy="5215827"/>
          </a:xfrm>
        </p:grpSpPr>
        <p:pic>
          <p:nvPicPr>
            <p:cNvPr id="64" name="図 63"/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05" b="99012" l="5187" r="95851">
                          <a14:foregroundMark x1="33195" y1="37778" x2="33195" y2="37778"/>
                          <a14:foregroundMark x1="66183" y1="37778" x2="66183" y2="37778"/>
                          <a14:foregroundMark x1="62448" y1="59506" x2="62448" y2="59506"/>
                          <a14:foregroundMark x1="34025" y1="57160" x2="65768" y2="57160"/>
                          <a14:foregroundMark x1="34025" y1="58148" x2="33402" y2="62593"/>
                          <a14:foregroundMark x1="32573" y1="62469" x2="46680" y2="69877"/>
                          <a14:foregroundMark x1="48548" y1="70123" x2="63278" y2="65926"/>
                          <a14:foregroundMark x1="63278" y1="65926" x2="63693" y2="58889"/>
                          <a14:foregroundMark x1="39419" y1="59630" x2="56639" y2="60864"/>
                          <a14:foregroundMark x1="57469" y1="61481" x2="57469" y2="61481"/>
                          <a14:foregroundMark x1="47718" y1="64444" x2="47718" y2="64444"/>
                          <a14:foregroundMark x1="52282" y1="62222" x2="52697" y2="67901"/>
                          <a14:foregroundMark x1="48133" y1="77654" x2="48133" y2="77654"/>
                          <a14:foregroundMark x1="33817" y1="37284" x2="30290" y2="40494"/>
                        </a14:backgroundRemoval>
                      </a14:imgEffect>
                    </a14:imgLayer>
                  </a14:imgProps>
                </a:ext>
              </a:extLst>
            </a:blip>
            <a:srcRect b="680"/>
            <a:stretch/>
          </p:blipFill>
          <p:spPr>
            <a:xfrm>
              <a:off x="3960802" y="4533291"/>
              <a:ext cx="3124981" cy="5215827"/>
            </a:xfrm>
            <a:prstGeom prst="rect">
              <a:avLst/>
            </a:prstGeom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009007" y="7097625"/>
              <a:ext cx="1028570" cy="1224000"/>
            </a:xfrm>
            <a:prstGeom prst="rect">
              <a:avLst/>
            </a:prstGeom>
          </p:spPr>
        </p:pic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4D020E9-2134-44E3-BBD1-6195D97F2ABD}"/>
              </a:ext>
            </a:extLst>
          </p:cNvPr>
          <p:cNvSpPr txBox="1"/>
          <p:nvPr/>
        </p:nvSpPr>
        <p:spPr>
          <a:xfrm>
            <a:off x="1359219" y="1288715"/>
            <a:ext cx="4830737" cy="1823576"/>
          </a:xfrm>
          <a:prstGeom prst="rect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 defTabSz="414772">
              <a:lnSpc>
                <a:spcPts val="4500"/>
              </a:lnSpc>
            </a:pPr>
            <a:r>
              <a:rPr kumimoji="1" lang="ja-JP" altLang="en-US" sz="4000" b="1" u="sng" spc="272" dirty="0">
                <a:solidFill>
                  <a:srgbClr val="9C6A6A"/>
                </a:solidFill>
                <a:latin typeface="BIZ UDPゴシック" panose="020B0400000000000000" pitchFamily="50" charset="-128"/>
                <a:ea typeface="Hiragino Maru Gothic Pro W4" panose="020F0400000000000000"/>
              </a:rPr>
              <a:t>食品ロス削減月間</a:t>
            </a:r>
            <a:endParaRPr kumimoji="1" lang="en-US" altLang="ja-JP" sz="4000" b="1" spc="272" dirty="0">
              <a:solidFill>
                <a:srgbClr val="8C5E5E"/>
              </a:solidFill>
              <a:latin typeface="BIZ UDPゴシック" panose="020B0400000000000000" pitchFamily="50" charset="-128"/>
              <a:ea typeface="Hiragino Maru Gothic Pro W4" panose="020F0400000000000000"/>
            </a:endParaRPr>
          </a:p>
          <a:p>
            <a:pPr algn="ctr" defTabSz="414772">
              <a:lnSpc>
                <a:spcPts val="4500"/>
              </a:lnSpc>
            </a:pPr>
            <a:r>
              <a:rPr kumimoji="1" lang="ja-JP" altLang="en-US" sz="4000" b="1" spc="272" dirty="0">
                <a:solidFill>
                  <a:srgbClr val="8C5E5E"/>
                </a:solidFill>
                <a:latin typeface="BIZ UDPゴシック" panose="020B0400000000000000" pitchFamily="50" charset="-128"/>
                <a:ea typeface="Hiragino Maru Gothic Pro W4" panose="020F0400000000000000"/>
              </a:rPr>
              <a:t>フードドライブ</a:t>
            </a:r>
            <a:endParaRPr kumimoji="1" lang="en-US" altLang="ja-JP" sz="4000" b="1" spc="272" dirty="0">
              <a:solidFill>
                <a:srgbClr val="8C5E5E"/>
              </a:solidFill>
              <a:latin typeface="BIZ UDPゴシック" panose="020B0400000000000000" pitchFamily="50" charset="-128"/>
              <a:ea typeface="Hiragino Maru Gothic Pro W4" panose="020F0400000000000000"/>
            </a:endParaRPr>
          </a:p>
          <a:p>
            <a:pPr algn="ctr" defTabSz="414772">
              <a:lnSpc>
                <a:spcPts val="4500"/>
              </a:lnSpc>
            </a:pPr>
            <a:r>
              <a:rPr kumimoji="1" lang="ja-JP" altLang="en-US" sz="4000" b="1" spc="272" dirty="0">
                <a:solidFill>
                  <a:srgbClr val="8C5E5E"/>
                </a:solidFill>
                <a:latin typeface="BIZ UDPゴシック" panose="020B0400000000000000" pitchFamily="50" charset="-128"/>
                <a:ea typeface="Hiragino Maru Gothic Pro W4" panose="020F0400000000000000"/>
              </a:rPr>
              <a:t>統一キャンペーン</a:t>
            </a:r>
            <a:endParaRPr kumimoji="1" lang="en-US" altLang="ja-JP" sz="4000" spc="272" dirty="0">
              <a:solidFill>
                <a:srgbClr val="9C6A6A"/>
              </a:solidFill>
              <a:latin typeface="BIZ UDPゴシック" panose="020B0400000000000000" pitchFamily="50" charset="-128"/>
              <a:ea typeface="Hiragino Maru Gothic Pro W4" panose="020F040000000000000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4D86E4F-0C82-4274-B0EA-A321F4ABAF6C}"/>
              </a:ext>
            </a:extLst>
          </p:cNvPr>
          <p:cNvSpPr txBox="1"/>
          <p:nvPr/>
        </p:nvSpPr>
        <p:spPr>
          <a:xfrm>
            <a:off x="603407" y="9543235"/>
            <a:ext cx="6427226" cy="1015663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受贈受付団体使用欄</a:t>
            </a:r>
            <a:endParaRPr kumimoji="1" lang="en-US" altLang="ja-JP" dirty="0"/>
          </a:p>
          <a:p>
            <a:pPr algn="just"/>
            <a:endParaRPr kumimoji="1" lang="en-US" altLang="ja-JP" sz="1400" dirty="0"/>
          </a:p>
          <a:p>
            <a:pPr algn="just"/>
            <a:r>
              <a:rPr kumimoji="1" lang="ja-JP" altLang="en-US" sz="1400" dirty="0"/>
              <a:t>　住所、</a:t>
            </a:r>
            <a:r>
              <a:rPr kumimoji="1" lang="en-US" altLang="ja-JP" sz="1400" dirty="0" err="1"/>
              <a:t>tel</a:t>
            </a:r>
            <a:r>
              <a:rPr kumimoji="1" lang="ja-JP" altLang="en-US" sz="1400" dirty="0" err="1"/>
              <a:t>、</a:t>
            </a:r>
            <a:r>
              <a:rPr kumimoji="1" lang="en-US" altLang="ja-JP" sz="1400" dirty="0"/>
              <a:t>mail</a:t>
            </a:r>
            <a:r>
              <a:rPr kumimoji="1" lang="ja-JP" altLang="en-US" sz="1400" dirty="0" err="1"/>
              <a:t>、</a:t>
            </a:r>
            <a:r>
              <a:rPr kumimoji="1" lang="en-US" altLang="ja-JP" sz="1400" dirty="0" err="1"/>
              <a:t>QR</a:t>
            </a:r>
            <a:r>
              <a:rPr kumimoji="1" lang="ja-JP" altLang="en-US" sz="1400" dirty="0"/>
              <a:t>コード等</a:t>
            </a:r>
            <a:endParaRPr kumimoji="1"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8321" y="3056823"/>
            <a:ext cx="6552692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5080"/>
              </a:lnSpc>
            </a:pPr>
            <a:r>
              <a:rPr kumimoji="1" lang="ja-JP" altLang="en-US" sz="2000" b="1" u="sng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BIZ UDPGothic" panose="020B0400000000000000" pitchFamily="34" charset="-128"/>
              </a:rPr>
              <a:t>集中募集期間</a:t>
            </a:r>
            <a:endParaRPr kumimoji="1" lang="en-US" altLang="ja-JP" sz="2000" b="1" u="sng" dirty="0">
              <a:solidFill>
                <a:schemeClr val="accent4">
                  <a:lumMod val="50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algn="ctr">
              <a:lnSpc>
                <a:spcPts val="5080"/>
              </a:lnSpc>
            </a:pPr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BIZ UDPGothic" panose="020B0400000000000000" pitchFamily="34" charset="-128"/>
              </a:rPr>
              <a:t>令和６年</a:t>
            </a:r>
            <a:r>
              <a:rPr lang="en-US" altLang="ja-JP" sz="48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BIZ UDPGothic" panose="020B0400000000000000" pitchFamily="34" charset="-128"/>
              </a:rPr>
              <a:t>10</a:t>
            </a:r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BIZ UDPGothic" panose="020B0400000000000000" pitchFamily="34" charset="-128"/>
              </a:rPr>
              <a:t>月</a:t>
            </a:r>
            <a:r>
              <a:rPr lang="en-US" altLang="ja-JP" sz="48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BIZ UDPGothic" panose="020B0400000000000000" pitchFamily="34" charset="-128"/>
              </a:rPr>
              <a:t>1</a:t>
            </a:r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BIZ UDPGothic" panose="020B0400000000000000" pitchFamily="34" charset="-128"/>
              </a:rPr>
              <a:t>日 </a:t>
            </a:r>
            <a:r>
              <a:rPr lang="en-US" altLang="ja-JP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(</a:t>
            </a:r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火</a:t>
            </a:r>
            <a:r>
              <a:rPr lang="en-US" altLang="ja-JP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) </a:t>
            </a:r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BIZ UDPGothic" panose="020B0400000000000000" pitchFamily="34" charset="-128"/>
              </a:rPr>
              <a:t>～ </a:t>
            </a:r>
            <a:r>
              <a:rPr lang="en-US" altLang="ja-JP" sz="48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BIZ UDPGothic" panose="020B0400000000000000" pitchFamily="34" charset="-128"/>
              </a:rPr>
              <a:t>10</a:t>
            </a:r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BIZ UDPGothic" panose="020B0400000000000000" pitchFamily="34" charset="-128"/>
              </a:rPr>
              <a:t>月</a:t>
            </a:r>
            <a:r>
              <a:rPr lang="en-US" altLang="ja-JP" sz="48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31</a:t>
            </a:r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BIZ UDPGothic" panose="020B0400000000000000" pitchFamily="34" charset="-128"/>
              </a:rPr>
              <a:t>日 </a:t>
            </a:r>
            <a:r>
              <a:rPr lang="en-US" altLang="ja-JP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(</a:t>
            </a:r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BIZ UDPGothic" panose="020B0400000000000000" pitchFamily="34" charset="-128"/>
              </a:rPr>
              <a:t>木</a:t>
            </a:r>
            <a:r>
              <a:rPr lang="en-US" altLang="ja-JP" sz="2000" b="1" dirty="0">
                <a:solidFill>
                  <a:schemeClr val="accent4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)</a:t>
            </a:r>
            <a:endParaRPr kumimoji="1" lang="en-US" altLang="ja-JP" b="1" dirty="0">
              <a:solidFill>
                <a:schemeClr val="accent4">
                  <a:lumMod val="50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EECBED8-4640-404E-B3DE-18903F3387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125" y="6840489"/>
            <a:ext cx="940500" cy="7920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C2873B9-5283-41A1-AE79-60CC49C91F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58194" y="6822088"/>
            <a:ext cx="760320" cy="7920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4AE83B2F-5837-4CE7-AB1F-B3FAD3E96AE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21610" y="6736261"/>
            <a:ext cx="859884" cy="79200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82CC4B9-D2ED-4059-A9FD-8C4AD9C5AC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77144" y="6791299"/>
            <a:ext cx="841500" cy="79200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FFB0D41-3FA3-4164-B29B-3760B94E6D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23034" y="6776857"/>
            <a:ext cx="760321" cy="792000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D9F2F14-72AD-412E-8AF8-7F47D46B0873}"/>
              </a:ext>
            </a:extLst>
          </p:cNvPr>
          <p:cNvSpPr txBox="1"/>
          <p:nvPr/>
        </p:nvSpPr>
        <p:spPr>
          <a:xfrm>
            <a:off x="603407" y="6452172"/>
            <a:ext cx="1597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u="sng" dirty="0"/>
              <a:t>募集する食品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9C21991-3F39-4A16-B0F9-1125B54BD406}"/>
              </a:ext>
            </a:extLst>
          </p:cNvPr>
          <p:cNvSpPr txBox="1"/>
          <p:nvPr/>
        </p:nvSpPr>
        <p:spPr>
          <a:xfrm>
            <a:off x="708086" y="755590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缶詰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A595977-EBFA-48AE-B291-F5090F906D80}"/>
              </a:ext>
            </a:extLst>
          </p:cNvPr>
          <p:cNvSpPr txBox="1"/>
          <p:nvPr/>
        </p:nvSpPr>
        <p:spPr>
          <a:xfrm>
            <a:off x="1306830" y="7555905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レトルト食品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B26DD1A-DDD4-4B2E-90C2-94FFD9CF72BC}"/>
              </a:ext>
            </a:extLst>
          </p:cNvPr>
          <p:cNvSpPr txBox="1"/>
          <p:nvPr/>
        </p:nvSpPr>
        <p:spPr>
          <a:xfrm>
            <a:off x="2396078" y="756456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カップ麺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22BFF2A-130D-421E-8548-3B47D9987C71}"/>
              </a:ext>
            </a:extLst>
          </p:cNvPr>
          <p:cNvSpPr txBox="1"/>
          <p:nvPr/>
        </p:nvSpPr>
        <p:spPr>
          <a:xfrm>
            <a:off x="3270360" y="7564568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菓子類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E8BCF58-3DEF-4E88-810F-469F55303163}"/>
              </a:ext>
            </a:extLst>
          </p:cNvPr>
          <p:cNvSpPr txBox="1"/>
          <p:nvPr/>
        </p:nvSpPr>
        <p:spPr>
          <a:xfrm>
            <a:off x="4117564" y="755590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お米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1452F30-7D29-4ADF-9810-92B09FC4FCA6}"/>
              </a:ext>
            </a:extLst>
          </p:cNvPr>
          <p:cNvSpPr txBox="1"/>
          <p:nvPr/>
        </p:nvSpPr>
        <p:spPr>
          <a:xfrm>
            <a:off x="3277144" y="7835673"/>
            <a:ext cx="18141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＊お米は</a:t>
            </a:r>
            <a:r>
              <a:rPr kumimoji="1" lang="en-US" altLang="ja-JP" sz="900" dirty="0"/>
              <a:t>2023</a:t>
            </a:r>
            <a:r>
              <a:rPr kumimoji="1" lang="ja-JP" altLang="en-US" sz="900" dirty="0"/>
              <a:t>～</a:t>
            </a:r>
            <a:r>
              <a:rPr kumimoji="1" lang="en-US" altLang="ja-JP" sz="900" dirty="0"/>
              <a:t>2024</a:t>
            </a:r>
            <a:r>
              <a:rPr kumimoji="1" lang="ja-JP" altLang="en-US" sz="900" dirty="0"/>
              <a:t>年度産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4321" y="8074729"/>
            <a:ext cx="5101051" cy="1128871"/>
          </a:xfrm>
          <a:prstGeom prst="roundRect">
            <a:avLst>
              <a:gd name="adj" fmla="val 10885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2000">
              <a:lnSpc>
                <a:spcPts val="1400"/>
              </a:lnSpc>
              <a:spcAft>
                <a:spcPts val="600"/>
              </a:spcAft>
            </a:pPr>
            <a:r>
              <a:rPr kumimoji="1" lang="ja-JP" altLang="en-US" sz="1200" b="1" dirty="0">
                <a:solidFill>
                  <a:schemeClr val="accent5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 </a:t>
            </a:r>
            <a:r>
              <a:rPr kumimoji="1" lang="ja-JP" altLang="en-US" sz="1200" b="1" u="dotted" dirty="0">
                <a:solidFill>
                  <a:schemeClr val="accent5">
                    <a:lumMod val="7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寄付いただく際は次のことに注意してください</a:t>
            </a:r>
            <a:endParaRPr kumimoji="1" lang="en-US" altLang="ja-JP" sz="1200" b="1" u="dotted" dirty="0">
              <a:solidFill>
                <a:schemeClr val="accent5">
                  <a:lumMod val="7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marL="72000"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・賞味期限が１ヵ月以上あるもの  ・未開封のもの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marL="72000"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・包装や外装が破損されていないもの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marL="72000"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・日本語で表記されているもの</a:t>
            </a:r>
          </a:p>
          <a:p>
            <a:pPr marL="72000"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・常温保存できるもの</a:t>
            </a:r>
            <a:r>
              <a:rPr kumimoji="1"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（</a:t>
            </a:r>
            <a:r>
              <a:rPr kumimoji="1"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NPO</a:t>
            </a:r>
            <a:r>
              <a:rPr kumimoji="1"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ホットライン信州は生鮮食品の受取可能）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B6D4290-856B-490A-BAE1-A7E94531D692}"/>
              </a:ext>
            </a:extLst>
          </p:cNvPr>
          <p:cNvSpPr txBox="1"/>
          <p:nvPr/>
        </p:nvSpPr>
        <p:spPr>
          <a:xfrm>
            <a:off x="5301205" y="7084562"/>
            <a:ext cx="2110417" cy="2081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長野県・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長野県フードバンク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活動団体連絡会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長野県　信濃福祉　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長野県社会福祉協議会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市町村社会福祉協議会　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長野県労働者福祉協議会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長野市社会事業協会　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フードバンク信州　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NPO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ホットライン信州</a:t>
            </a:r>
            <a:endParaRPr kumimoji="1" lang="ja-JP" altLang="en-US" dirty="0"/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C80E3696-FFF5-4D1F-9513-55C70879D3A5}"/>
              </a:ext>
            </a:extLst>
          </p:cNvPr>
          <p:cNvSpPr/>
          <p:nvPr/>
        </p:nvSpPr>
        <p:spPr>
          <a:xfrm>
            <a:off x="5156577" y="6905497"/>
            <a:ext cx="2152013" cy="229810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5" name="図 54" descr="図形, 矢印&#10;&#10;自動的に生成された説明">
            <a:extLst>
              <a:ext uri="{FF2B5EF4-FFF2-40B4-BE49-F238E27FC236}">
                <a16:creationId xmlns:a16="http://schemas.microsoft.com/office/drawing/2014/main" id="{2A7599FC-9621-4050-BA38-9F54790BBF9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381" y="756088"/>
            <a:ext cx="612827" cy="45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008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20000"/>
            <a:lumOff val="80000"/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 descr="背景パターン&#10;&#10;自動的に生成された説明">
            <a:extLst>
              <a:ext uri="{FF2B5EF4-FFF2-40B4-BE49-F238E27FC236}">
                <a16:creationId xmlns:a16="http://schemas.microsoft.com/office/drawing/2014/main" id="{1381B9E8-4417-4497-8605-418037F445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09" b="-6679"/>
          <a:stretch/>
        </p:blipFill>
        <p:spPr>
          <a:xfrm>
            <a:off x="78825" y="12749"/>
            <a:ext cx="7402024" cy="11303508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25C9BDB-61CB-4494-B29E-91D806933208}"/>
              </a:ext>
            </a:extLst>
          </p:cNvPr>
          <p:cNvSpPr/>
          <p:nvPr/>
        </p:nvSpPr>
        <p:spPr>
          <a:xfrm>
            <a:off x="392631" y="5057930"/>
            <a:ext cx="6920929" cy="861448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2115"/>
          </a:p>
        </p:txBody>
      </p:sp>
      <p:pic>
        <p:nvPicPr>
          <p:cNvPr id="5" name="図 4" descr="猫, 探す, 座る, 挿絵 が含まれている画像&#10;&#10;自動的に生成された説明">
            <a:extLst>
              <a:ext uri="{FF2B5EF4-FFF2-40B4-BE49-F238E27FC236}">
                <a16:creationId xmlns:a16="http://schemas.microsoft.com/office/drawing/2014/main" id="{70F357F7-81E5-48BD-946B-1F8124A9EA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599" y="5399368"/>
            <a:ext cx="981831" cy="465771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D9896C-735D-4C5E-A3D2-4C484F9E3898}"/>
              </a:ext>
            </a:extLst>
          </p:cNvPr>
          <p:cNvSpPr txBox="1"/>
          <p:nvPr/>
        </p:nvSpPr>
        <p:spPr>
          <a:xfrm>
            <a:off x="304959" y="502777"/>
            <a:ext cx="1852533" cy="7640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7663"/>
            <a:r>
              <a:rPr kumimoji="1" lang="ja-JP" altLang="en-US" sz="2159" b="1" u="sng" dirty="0">
                <a:solidFill>
                  <a:srgbClr val="CE8D3E">
                    <a:lumMod val="50000"/>
                  </a:srgbClr>
                </a:solidFill>
                <a:latin typeface="+mn-ea"/>
              </a:rPr>
              <a:t>集まった</a:t>
            </a:r>
            <a:endParaRPr kumimoji="1" lang="en-US" altLang="ja-JP" sz="2159" b="1" u="sng" dirty="0">
              <a:solidFill>
                <a:srgbClr val="CE8D3E">
                  <a:lumMod val="50000"/>
                </a:srgbClr>
              </a:solidFill>
              <a:latin typeface="+mn-ea"/>
            </a:endParaRPr>
          </a:p>
          <a:p>
            <a:pPr algn="ctr" defTabSz="447663"/>
            <a:r>
              <a:rPr kumimoji="1" lang="ja-JP" altLang="en-US" sz="2159" b="1" u="sng" dirty="0">
                <a:solidFill>
                  <a:srgbClr val="CE8D3E">
                    <a:lumMod val="50000"/>
                  </a:srgbClr>
                </a:solidFill>
                <a:latin typeface="+mn-ea"/>
              </a:rPr>
              <a:t>食品の流れ</a:t>
            </a:r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11BDDDF7-A13D-466D-A382-9301B1D65F50}"/>
              </a:ext>
            </a:extLst>
          </p:cNvPr>
          <p:cNvSpPr/>
          <p:nvPr/>
        </p:nvSpPr>
        <p:spPr>
          <a:xfrm rot="5400000">
            <a:off x="4016711" y="2965777"/>
            <a:ext cx="622678" cy="49953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7663"/>
            <a:endParaRPr kumimoji="1" lang="ja-JP" altLang="en-US" sz="1762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7" name="四角形: 角を丸くする 10">
            <a:extLst>
              <a:ext uri="{FF2B5EF4-FFF2-40B4-BE49-F238E27FC236}">
                <a16:creationId xmlns:a16="http://schemas.microsoft.com/office/drawing/2014/main" id="{97FBBDFA-D4ED-4A37-AA17-71D81E6B5A3C}"/>
              </a:ext>
            </a:extLst>
          </p:cNvPr>
          <p:cNvSpPr/>
          <p:nvPr/>
        </p:nvSpPr>
        <p:spPr>
          <a:xfrm>
            <a:off x="2451008" y="2050473"/>
            <a:ext cx="3850620" cy="6947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7663"/>
            <a:r>
              <a:rPr kumimoji="1" lang="ja-JP" altLang="en-US" sz="1958" b="1" dirty="0">
                <a:solidFill>
                  <a:prstClr val="black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フードバンク活動団体</a:t>
            </a:r>
          </a:p>
        </p:txBody>
      </p:sp>
      <p:sp>
        <p:nvSpPr>
          <p:cNvPr id="34" name="AutoShape 4" descr="食品を提供するフードバンクのイラスト">
            <a:extLst>
              <a:ext uri="{FF2B5EF4-FFF2-40B4-BE49-F238E27FC236}">
                <a16:creationId xmlns:a16="http://schemas.microsoft.com/office/drawing/2014/main" id="{DDC79344-558E-40A7-9094-7209A8F8BA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30616" y="5195908"/>
            <a:ext cx="298444" cy="298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533" tIns="44766" rIns="89533" bIns="4476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47663"/>
            <a:endParaRPr lang="ja-JP" altLang="en-US" sz="1762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5" name="AutoShape 6" descr="食品を提供するフードバンクのイラスト">
            <a:extLst>
              <a:ext uri="{FF2B5EF4-FFF2-40B4-BE49-F238E27FC236}">
                <a16:creationId xmlns:a16="http://schemas.microsoft.com/office/drawing/2014/main" id="{3E72064F-F758-4E72-B44C-A38F5E4B1C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9838" y="5345130"/>
            <a:ext cx="298444" cy="298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533" tIns="44766" rIns="89533" bIns="4476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47663"/>
            <a:endParaRPr lang="ja-JP" altLang="en-US" sz="1762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0" name="四角形: 角を丸くする 10">
            <a:extLst>
              <a:ext uri="{FF2B5EF4-FFF2-40B4-BE49-F238E27FC236}">
                <a16:creationId xmlns:a16="http://schemas.microsoft.com/office/drawing/2014/main" id="{8D388B8D-ACC9-4303-A817-3611CE74B47D}"/>
              </a:ext>
            </a:extLst>
          </p:cNvPr>
          <p:cNvSpPr/>
          <p:nvPr/>
        </p:nvSpPr>
        <p:spPr>
          <a:xfrm>
            <a:off x="2424982" y="462919"/>
            <a:ext cx="3867971" cy="82095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7663"/>
            <a:r>
              <a:rPr kumimoji="1" lang="ja-JP" altLang="en-US" sz="1958" b="1" dirty="0">
                <a:solidFill>
                  <a:prstClr val="black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個人・企業の皆様</a:t>
            </a:r>
            <a:endParaRPr kumimoji="1" lang="en-US" altLang="ja-JP" sz="1958" b="1" dirty="0">
              <a:solidFill>
                <a:prstClr val="black"/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ctr" defTabSz="447663"/>
            <a:r>
              <a:rPr kumimoji="1" lang="ja-JP" altLang="en-US" sz="1567" dirty="0">
                <a:solidFill>
                  <a:prstClr val="black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どなたでもご寄付いただけます</a:t>
            </a:r>
            <a:r>
              <a:rPr kumimoji="1" lang="ja-JP" altLang="en-US" sz="1567" b="1" dirty="0">
                <a:solidFill>
                  <a:prstClr val="black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。</a:t>
            </a:r>
          </a:p>
        </p:txBody>
      </p:sp>
      <p:sp>
        <p:nvSpPr>
          <p:cNvPr id="44" name="矢印: 右 43">
            <a:extLst>
              <a:ext uri="{FF2B5EF4-FFF2-40B4-BE49-F238E27FC236}">
                <a16:creationId xmlns:a16="http://schemas.microsoft.com/office/drawing/2014/main" id="{8208FE1C-E95E-46C2-B92C-D49CC329A815}"/>
              </a:ext>
            </a:extLst>
          </p:cNvPr>
          <p:cNvSpPr/>
          <p:nvPr/>
        </p:nvSpPr>
        <p:spPr>
          <a:xfrm rot="5400000">
            <a:off x="4003044" y="1431768"/>
            <a:ext cx="650011" cy="49953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7663"/>
            <a:endParaRPr kumimoji="1" lang="ja-JP" altLang="en-US" sz="17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EF3D347-352B-42D5-AE0C-F58FAC1348E4}"/>
              </a:ext>
            </a:extLst>
          </p:cNvPr>
          <p:cNvSpPr txBox="1"/>
          <p:nvPr/>
        </p:nvSpPr>
        <p:spPr>
          <a:xfrm>
            <a:off x="3314255" y="1443508"/>
            <a:ext cx="1158694" cy="400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47663"/>
            <a:r>
              <a:rPr kumimoji="1" lang="ja-JP" altLang="en-US" sz="1958" b="1" dirty="0">
                <a:solidFill>
                  <a:srgbClr val="CE8D3E">
                    <a:lumMod val="50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寄付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6155201-6D41-453B-9454-CDABC12270F0}"/>
              </a:ext>
            </a:extLst>
          </p:cNvPr>
          <p:cNvSpPr txBox="1"/>
          <p:nvPr/>
        </p:nvSpPr>
        <p:spPr>
          <a:xfrm>
            <a:off x="2632554" y="3004007"/>
            <a:ext cx="1445726" cy="400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47663"/>
            <a:r>
              <a:rPr kumimoji="1" lang="ja-JP" altLang="en-US" sz="1958" b="1" dirty="0">
                <a:solidFill>
                  <a:srgbClr val="CE8D3E">
                    <a:lumMod val="50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食料の提供</a:t>
            </a:r>
          </a:p>
        </p:txBody>
      </p:sp>
      <p:sp>
        <p:nvSpPr>
          <p:cNvPr id="39" name="角丸四角形 47">
            <a:extLst>
              <a:ext uri="{FF2B5EF4-FFF2-40B4-BE49-F238E27FC236}">
                <a16:creationId xmlns:a16="http://schemas.microsoft.com/office/drawing/2014/main" id="{6EE9C67B-2D51-4089-BF22-A4EE8FF252C4}"/>
              </a:ext>
            </a:extLst>
          </p:cNvPr>
          <p:cNvSpPr/>
          <p:nvPr/>
        </p:nvSpPr>
        <p:spPr>
          <a:xfrm>
            <a:off x="572849" y="9721722"/>
            <a:ext cx="6560490" cy="7030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mpd="dbl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6078316"/>
                      <a:gd name="connsiteY0" fmla="*/ 86673 h 520030"/>
                      <a:gd name="connsiteX1" fmla="*/ 86673 w 6078316"/>
                      <a:gd name="connsiteY1" fmla="*/ 0 h 520030"/>
                      <a:gd name="connsiteX2" fmla="*/ 618120 w 6078316"/>
                      <a:gd name="connsiteY2" fmla="*/ 0 h 520030"/>
                      <a:gd name="connsiteX3" fmla="*/ 1031468 w 6078316"/>
                      <a:gd name="connsiteY3" fmla="*/ 0 h 520030"/>
                      <a:gd name="connsiteX4" fmla="*/ 1681015 w 6078316"/>
                      <a:gd name="connsiteY4" fmla="*/ 0 h 520030"/>
                      <a:gd name="connsiteX5" fmla="*/ 2153413 w 6078316"/>
                      <a:gd name="connsiteY5" fmla="*/ 0 h 520030"/>
                      <a:gd name="connsiteX6" fmla="*/ 2566760 w 6078316"/>
                      <a:gd name="connsiteY6" fmla="*/ 0 h 520030"/>
                      <a:gd name="connsiteX7" fmla="*/ 3039158 w 6078316"/>
                      <a:gd name="connsiteY7" fmla="*/ 0 h 520030"/>
                      <a:gd name="connsiteX8" fmla="*/ 3688705 w 6078316"/>
                      <a:gd name="connsiteY8" fmla="*/ 0 h 520030"/>
                      <a:gd name="connsiteX9" fmla="*/ 4161102 w 6078316"/>
                      <a:gd name="connsiteY9" fmla="*/ 0 h 520030"/>
                      <a:gd name="connsiteX10" fmla="*/ 4574450 w 6078316"/>
                      <a:gd name="connsiteY10" fmla="*/ 0 h 520030"/>
                      <a:gd name="connsiteX11" fmla="*/ 5046848 w 6078316"/>
                      <a:gd name="connsiteY11" fmla="*/ 0 h 520030"/>
                      <a:gd name="connsiteX12" fmla="*/ 5991643 w 6078316"/>
                      <a:gd name="connsiteY12" fmla="*/ 0 h 520030"/>
                      <a:gd name="connsiteX13" fmla="*/ 6078316 w 6078316"/>
                      <a:gd name="connsiteY13" fmla="*/ 86673 h 520030"/>
                      <a:gd name="connsiteX14" fmla="*/ 6078316 w 6078316"/>
                      <a:gd name="connsiteY14" fmla="*/ 433357 h 520030"/>
                      <a:gd name="connsiteX15" fmla="*/ 5991643 w 6078316"/>
                      <a:gd name="connsiteY15" fmla="*/ 520030 h 520030"/>
                      <a:gd name="connsiteX16" fmla="*/ 5578295 w 6078316"/>
                      <a:gd name="connsiteY16" fmla="*/ 520030 h 520030"/>
                      <a:gd name="connsiteX17" fmla="*/ 5046848 w 6078316"/>
                      <a:gd name="connsiteY17" fmla="*/ 520030 h 520030"/>
                      <a:gd name="connsiteX18" fmla="*/ 4397301 w 6078316"/>
                      <a:gd name="connsiteY18" fmla="*/ 520030 h 520030"/>
                      <a:gd name="connsiteX19" fmla="*/ 3924903 w 6078316"/>
                      <a:gd name="connsiteY19" fmla="*/ 520030 h 520030"/>
                      <a:gd name="connsiteX20" fmla="*/ 3334406 w 6078316"/>
                      <a:gd name="connsiteY20" fmla="*/ 520030 h 520030"/>
                      <a:gd name="connsiteX21" fmla="*/ 2921059 w 6078316"/>
                      <a:gd name="connsiteY21" fmla="*/ 520030 h 520030"/>
                      <a:gd name="connsiteX22" fmla="*/ 2212462 w 6078316"/>
                      <a:gd name="connsiteY22" fmla="*/ 520030 h 520030"/>
                      <a:gd name="connsiteX23" fmla="*/ 1621965 w 6078316"/>
                      <a:gd name="connsiteY23" fmla="*/ 520030 h 520030"/>
                      <a:gd name="connsiteX24" fmla="*/ 913369 w 6078316"/>
                      <a:gd name="connsiteY24" fmla="*/ 520030 h 520030"/>
                      <a:gd name="connsiteX25" fmla="*/ 86673 w 6078316"/>
                      <a:gd name="connsiteY25" fmla="*/ 520030 h 520030"/>
                      <a:gd name="connsiteX26" fmla="*/ 0 w 6078316"/>
                      <a:gd name="connsiteY26" fmla="*/ 433357 h 520030"/>
                      <a:gd name="connsiteX27" fmla="*/ 0 w 6078316"/>
                      <a:gd name="connsiteY27" fmla="*/ 86673 h 5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6078316" h="520030" fill="none" extrusionOk="0">
                        <a:moveTo>
                          <a:pt x="0" y="86673"/>
                        </a:moveTo>
                        <a:cubicBezTo>
                          <a:pt x="-434" y="29797"/>
                          <a:pt x="43266" y="2811"/>
                          <a:pt x="86673" y="0"/>
                        </a:cubicBezTo>
                        <a:cubicBezTo>
                          <a:pt x="201632" y="-17048"/>
                          <a:pt x="366280" y="49492"/>
                          <a:pt x="618120" y="0"/>
                        </a:cubicBezTo>
                        <a:cubicBezTo>
                          <a:pt x="869960" y="-49492"/>
                          <a:pt x="943024" y="38623"/>
                          <a:pt x="1031468" y="0"/>
                        </a:cubicBezTo>
                        <a:cubicBezTo>
                          <a:pt x="1119912" y="-38623"/>
                          <a:pt x="1484418" y="41685"/>
                          <a:pt x="1681015" y="0"/>
                        </a:cubicBezTo>
                        <a:cubicBezTo>
                          <a:pt x="1877612" y="-41685"/>
                          <a:pt x="1941357" y="391"/>
                          <a:pt x="2153413" y="0"/>
                        </a:cubicBezTo>
                        <a:cubicBezTo>
                          <a:pt x="2365469" y="-391"/>
                          <a:pt x="2363718" y="32442"/>
                          <a:pt x="2566760" y="0"/>
                        </a:cubicBezTo>
                        <a:cubicBezTo>
                          <a:pt x="2769802" y="-32442"/>
                          <a:pt x="2806908" y="16620"/>
                          <a:pt x="3039158" y="0"/>
                        </a:cubicBezTo>
                        <a:cubicBezTo>
                          <a:pt x="3271408" y="-16620"/>
                          <a:pt x="3503829" y="44464"/>
                          <a:pt x="3688705" y="0"/>
                        </a:cubicBezTo>
                        <a:cubicBezTo>
                          <a:pt x="3873581" y="-44464"/>
                          <a:pt x="3971424" y="13666"/>
                          <a:pt x="4161102" y="0"/>
                        </a:cubicBezTo>
                        <a:cubicBezTo>
                          <a:pt x="4350780" y="-13666"/>
                          <a:pt x="4404397" y="47476"/>
                          <a:pt x="4574450" y="0"/>
                        </a:cubicBezTo>
                        <a:cubicBezTo>
                          <a:pt x="4744503" y="-47476"/>
                          <a:pt x="4815264" y="9123"/>
                          <a:pt x="5046848" y="0"/>
                        </a:cubicBezTo>
                        <a:cubicBezTo>
                          <a:pt x="5278432" y="-9123"/>
                          <a:pt x="5615178" y="53281"/>
                          <a:pt x="5991643" y="0"/>
                        </a:cubicBezTo>
                        <a:cubicBezTo>
                          <a:pt x="6025816" y="1642"/>
                          <a:pt x="6079121" y="39651"/>
                          <a:pt x="6078316" y="86673"/>
                        </a:cubicBezTo>
                        <a:cubicBezTo>
                          <a:pt x="6100516" y="158472"/>
                          <a:pt x="6049894" y="363154"/>
                          <a:pt x="6078316" y="433357"/>
                        </a:cubicBezTo>
                        <a:cubicBezTo>
                          <a:pt x="6076737" y="478404"/>
                          <a:pt x="6031679" y="523670"/>
                          <a:pt x="5991643" y="520030"/>
                        </a:cubicBezTo>
                        <a:cubicBezTo>
                          <a:pt x="5891940" y="544615"/>
                          <a:pt x="5742398" y="506911"/>
                          <a:pt x="5578295" y="520030"/>
                        </a:cubicBezTo>
                        <a:cubicBezTo>
                          <a:pt x="5414192" y="533149"/>
                          <a:pt x="5181871" y="486632"/>
                          <a:pt x="5046848" y="520030"/>
                        </a:cubicBezTo>
                        <a:cubicBezTo>
                          <a:pt x="4911825" y="553428"/>
                          <a:pt x="4706686" y="508292"/>
                          <a:pt x="4397301" y="520030"/>
                        </a:cubicBezTo>
                        <a:cubicBezTo>
                          <a:pt x="4087916" y="531768"/>
                          <a:pt x="4066694" y="464188"/>
                          <a:pt x="3924903" y="520030"/>
                        </a:cubicBezTo>
                        <a:cubicBezTo>
                          <a:pt x="3783112" y="575872"/>
                          <a:pt x="3578802" y="516958"/>
                          <a:pt x="3334406" y="520030"/>
                        </a:cubicBezTo>
                        <a:cubicBezTo>
                          <a:pt x="3090010" y="523102"/>
                          <a:pt x="3075485" y="512761"/>
                          <a:pt x="2921059" y="520030"/>
                        </a:cubicBezTo>
                        <a:cubicBezTo>
                          <a:pt x="2766633" y="527299"/>
                          <a:pt x="2420043" y="487652"/>
                          <a:pt x="2212462" y="520030"/>
                        </a:cubicBezTo>
                        <a:cubicBezTo>
                          <a:pt x="2004881" y="552408"/>
                          <a:pt x="1870907" y="508885"/>
                          <a:pt x="1621965" y="520030"/>
                        </a:cubicBezTo>
                        <a:cubicBezTo>
                          <a:pt x="1373023" y="531175"/>
                          <a:pt x="1071052" y="492242"/>
                          <a:pt x="913369" y="520030"/>
                        </a:cubicBezTo>
                        <a:cubicBezTo>
                          <a:pt x="755686" y="547818"/>
                          <a:pt x="440082" y="489235"/>
                          <a:pt x="86673" y="520030"/>
                        </a:cubicBezTo>
                        <a:cubicBezTo>
                          <a:pt x="34802" y="515741"/>
                          <a:pt x="7267" y="487077"/>
                          <a:pt x="0" y="433357"/>
                        </a:cubicBezTo>
                        <a:cubicBezTo>
                          <a:pt x="-9194" y="339939"/>
                          <a:pt x="16460" y="202122"/>
                          <a:pt x="0" y="86673"/>
                        </a:cubicBezTo>
                        <a:close/>
                      </a:path>
                      <a:path w="6078316" h="520030" stroke="0" extrusionOk="0">
                        <a:moveTo>
                          <a:pt x="0" y="86673"/>
                        </a:moveTo>
                        <a:cubicBezTo>
                          <a:pt x="-11035" y="31998"/>
                          <a:pt x="36518" y="858"/>
                          <a:pt x="86673" y="0"/>
                        </a:cubicBezTo>
                        <a:cubicBezTo>
                          <a:pt x="284444" y="-62996"/>
                          <a:pt x="540154" y="28153"/>
                          <a:pt x="795269" y="0"/>
                        </a:cubicBezTo>
                        <a:cubicBezTo>
                          <a:pt x="1050384" y="-28153"/>
                          <a:pt x="1163442" y="42966"/>
                          <a:pt x="1326717" y="0"/>
                        </a:cubicBezTo>
                        <a:cubicBezTo>
                          <a:pt x="1489992" y="-42966"/>
                          <a:pt x="1623721" y="25349"/>
                          <a:pt x="1799114" y="0"/>
                        </a:cubicBezTo>
                        <a:cubicBezTo>
                          <a:pt x="1974507" y="-25349"/>
                          <a:pt x="2175521" y="3258"/>
                          <a:pt x="2448661" y="0"/>
                        </a:cubicBezTo>
                        <a:cubicBezTo>
                          <a:pt x="2721801" y="-3258"/>
                          <a:pt x="2722269" y="37349"/>
                          <a:pt x="2980108" y="0"/>
                        </a:cubicBezTo>
                        <a:cubicBezTo>
                          <a:pt x="3237947" y="-37349"/>
                          <a:pt x="3471574" y="78600"/>
                          <a:pt x="3688705" y="0"/>
                        </a:cubicBezTo>
                        <a:cubicBezTo>
                          <a:pt x="3905836" y="-78600"/>
                          <a:pt x="3930748" y="10622"/>
                          <a:pt x="4161102" y="0"/>
                        </a:cubicBezTo>
                        <a:cubicBezTo>
                          <a:pt x="4391456" y="-10622"/>
                          <a:pt x="4723466" y="48329"/>
                          <a:pt x="4869699" y="0"/>
                        </a:cubicBezTo>
                        <a:cubicBezTo>
                          <a:pt x="5015932" y="-48329"/>
                          <a:pt x="5125840" y="47673"/>
                          <a:pt x="5283047" y="0"/>
                        </a:cubicBezTo>
                        <a:cubicBezTo>
                          <a:pt x="5440254" y="-47673"/>
                          <a:pt x="5685819" y="20942"/>
                          <a:pt x="5991643" y="0"/>
                        </a:cubicBezTo>
                        <a:cubicBezTo>
                          <a:pt x="6042681" y="4718"/>
                          <a:pt x="6079268" y="48666"/>
                          <a:pt x="6078316" y="86673"/>
                        </a:cubicBezTo>
                        <a:cubicBezTo>
                          <a:pt x="6104460" y="238458"/>
                          <a:pt x="6072271" y="363737"/>
                          <a:pt x="6078316" y="433357"/>
                        </a:cubicBezTo>
                        <a:cubicBezTo>
                          <a:pt x="6079879" y="479284"/>
                          <a:pt x="6030095" y="516390"/>
                          <a:pt x="5991643" y="520030"/>
                        </a:cubicBezTo>
                        <a:cubicBezTo>
                          <a:pt x="5700598" y="580150"/>
                          <a:pt x="5613426" y="477919"/>
                          <a:pt x="5401146" y="520030"/>
                        </a:cubicBezTo>
                        <a:cubicBezTo>
                          <a:pt x="5188866" y="562141"/>
                          <a:pt x="4971960" y="452659"/>
                          <a:pt x="4692550" y="520030"/>
                        </a:cubicBezTo>
                        <a:cubicBezTo>
                          <a:pt x="4413140" y="587401"/>
                          <a:pt x="4269555" y="468074"/>
                          <a:pt x="4102053" y="520030"/>
                        </a:cubicBezTo>
                        <a:cubicBezTo>
                          <a:pt x="3934551" y="571986"/>
                          <a:pt x="3878495" y="484721"/>
                          <a:pt x="3688705" y="520030"/>
                        </a:cubicBezTo>
                        <a:cubicBezTo>
                          <a:pt x="3498915" y="555339"/>
                          <a:pt x="3329464" y="468498"/>
                          <a:pt x="3216307" y="520030"/>
                        </a:cubicBezTo>
                        <a:cubicBezTo>
                          <a:pt x="3103150" y="571562"/>
                          <a:pt x="2805361" y="488499"/>
                          <a:pt x="2507711" y="520030"/>
                        </a:cubicBezTo>
                        <a:cubicBezTo>
                          <a:pt x="2210061" y="551561"/>
                          <a:pt x="2066073" y="470657"/>
                          <a:pt x="1917214" y="520030"/>
                        </a:cubicBezTo>
                        <a:cubicBezTo>
                          <a:pt x="1768355" y="569403"/>
                          <a:pt x="1597574" y="499491"/>
                          <a:pt x="1444816" y="520030"/>
                        </a:cubicBezTo>
                        <a:cubicBezTo>
                          <a:pt x="1292058" y="540569"/>
                          <a:pt x="1149525" y="514659"/>
                          <a:pt x="854319" y="520030"/>
                        </a:cubicBezTo>
                        <a:cubicBezTo>
                          <a:pt x="559113" y="525401"/>
                          <a:pt x="301974" y="474467"/>
                          <a:pt x="86673" y="520030"/>
                        </a:cubicBezTo>
                        <a:cubicBezTo>
                          <a:pt x="39838" y="516853"/>
                          <a:pt x="4711" y="486319"/>
                          <a:pt x="0" y="433357"/>
                        </a:cubicBezTo>
                        <a:cubicBezTo>
                          <a:pt x="-9545" y="324130"/>
                          <a:pt x="30052" y="183715"/>
                          <a:pt x="0" y="86673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47663"/>
            <a:r>
              <a:rPr kumimoji="1" lang="ja-JP" altLang="en-US" sz="2350" dirty="0">
                <a:solidFill>
                  <a:prstClr val="white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5BC6A0A-3B46-41D7-9617-DCAC8A5314C3}"/>
              </a:ext>
            </a:extLst>
          </p:cNvPr>
          <p:cNvSpPr txBox="1"/>
          <p:nvPr/>
        </p:nvSpPr>
        <p:spPr>
          <a:xfrm>
            <a:off x="711625" y="9887825"/>
            <a:ext cx="5973539" cy="370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47663"/>
            <a:r>
              <a:rPr kumimoji="1" lang="ja-JP" altLang="en-US" sz="176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長野県フードドライブ統一キャンペーン専用ページ☞</a:t>
            </a:r>
          </a:p>
        </p:txBody>
      </p:sp>
      <p:pic>
        <p:nvPicPr>
          <p:cNvPr id="43" name="図 42" descr="QR コード&#10;&#10;自動的に生成された説明">
            <a:extLst>
              <a:ext uri="{FF2B5EF4-FFF2-40B4-BE49-F238E27FC236}">
                <a16:creationId xmlns:a16="http://schemas.microsoft.com/office/drawing/2014/main" id="{176803CF-FAC7-4880-B97B-BDAE48B68CC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953" y="9801273"/>
            <a:ext cx="543981" cy="543981"/>
          </a:xfrm>
          <a:prstGeom prst="rect">
            <a:avLst/>
          </a:prstGeom>
        </p:spPr>
      </p:pic>
      <p:sp>
        <p:nvSpPr>
          <p:cNvPr id="30" name="四角形: 角を丸くする 14">
            <a:extLst>
              <a:ext uri="{FF2B5EF4-FFF2-40B4-BE49-F238E27FC236}">
                <a16:creationId xmlns:a16="http://schemas.microsoft.com/office/drawing/2014/main" id="{F2F6C1F8-6D07-4057-87CC-8C83AA0BD8DA}"/>
              </a:ext>
            </a:extLst>
          </p:cNvPr>
          <p:cNvSpPr/>
          <p:nvPr/>
        </p:nvSpPr>
        <p:spPr>
          <a:xfrm>
            <a:off x="2260735" y="3606436"/>
            <a:ext cx="4424429" cy="1159813"/>
          </a:xfrm>
          <a:prstGeom prst="roundRect">
            <a:avLst>
              <a:gd name="adj" fmla="val 22028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7663"/>
            <a:endParaRPr kumimoji="1" lang="en-US" altLang="ja-JP" sz="1958" b="1" dirty="0">
              <a:solidFill>
                <a:prstClr val="black"/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ctr" defTabSz="447663"/>
            <a:r>
              <a:rPr kumimoji="1" lang="ja-JP" altLang="en-US" sz="1958" b="1" dirty="0">
                <a:solidFill>
                  <a:prstClr val="black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支援が必要な方や</a:t>
            </a:r>
            <a:endParaRPr kumimoji="1" lang="en-US" altLang="ja-JP" sz="1958" b="1" dirty="0">
              <a:solidFill>
                <a:prstClr val="black"/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ctr" defTabSz="447663">
              <a:defRPr/>
            </a:pPr>
            <a:r>
              <a:rPr kumimoji="1" lang="ja-JP" altLang="en-US" sz="1958" b="1" dirty="0">
                <a:solidFill>
                  <a:prstClr val="black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こども支援団体（</a:t>
            </a:r>
            <a:r>
              <a:rPr kumimoji="1" lang="ja-JP" altLang="en-US" sz="1762" dirty="0">
                <a:solidFill>
                  <a:prstClr val="black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信州こどもカフェ等</a:t>
            </a:r>
            <a:endParaRPr kumimoji="1" lang="en-US" altLang="ja-JP" sz="1762" dirty="0">
              <a:solidFill>
                <a:prstClr val="black"/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ctr" defTabSz="447663">
              <a:defRPr/>
            </a:pPr>
            <a:r>
              <a:rPr kumimoji="1" lang="ja-JP" altLang="en-US" sz="1762" dirty="0">
                <a:solidFill>
                  <a:prstClr val="black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子どもの居場所）</a:t>
            </a:r>
            <a:r>
              <a:rPr kumimoji="1" lang="ja-JP" altLang="en-US" sz="1958" b="1" dirty="0">
                <a:solidFill>
                  <a:prstClr val="black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へ</a:t>
            </a:r>
            <a:endParaRPr kumimoji="1" lang="en-US" altLang="ja-JP" sz="1958" b="1" dirty="0">
              <a:solidFill>
                <a:prstClr val="black"/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ctr" defTabSz="447663"/>
            <a:endParaRPr kumimoji="1" lang="en-US" altLang="ja-JP" sz="1958" b="1" dirty="0">
              <a:solidFill>
                <a:prstClr val="black"/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5C99479-A916-4D28-83F2-111F3B490A27}"/>
              </a:ext>
            </a:extLst>
          </p:cNvPr>
          <p:cNvSpPr txBox="1"/>
          <p:nvPr/>
        </p:nvSpPr>
        <p:spPr>
          <a:xfrm>
            <a:off x="246115" y="4920398"/>
            <a:ext cx="2040746" cy="4247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497754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60" b="1" i="0" u="sng" strike="noStrike" kern="1200" cap="none" spc="-100" normalizeH="0" baseline="0" noProof="0" dirty="0">
                <a:ln>
                  <a:noFill/>
                </a:ln>
                <a:solidFill>
                  <a:srgbClr val="CE8D3E">
                    <a:lumMod val="50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食品の受付場所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8766D83-21DB-4AF5-91E0-F38F53F9515D}"/>
              </a:ext>
            </a:extLst>
          </p:cNvPr>
          <p:cNvSpPr txBox="1"/>
          <p:nvPr/>
        </p:nvSpPr>
        <p:spPr>
          <a:xfrm>
            <a:off x="2424982" y="5066470"/>
            <a:ext cx="622198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40"/>
              </a:lnSpc>
            </a:pPr>
            <a:r>
              <a:rPr kumimoji="1" lang="en-US" altLang="ja-JP" sz="1600" b="1" dirty="0">
                <a:latin typeface="+mn-ea"/>
              </a:rPr>
              <a:t>※</a:t>
            </a:r>
            <a:r>
              <a:rPr kumimoji="1" lang="ja-JP" altLang="en-US" sz="1600" b="1" dirty="0">
                <a:latin typeface="+mn-ea"/>
              </a:rPr>
              <a:t>詳細はホームページをご覧ください。</a:t>
            </a:r>
            <a:endParaRPr kumimoji="1" lang="en-US" altLang="ja-JP" sz="1600" b="1" dirty="0">
              <a:latin typeface="+mn-ea"/>
            </a:endParaRPr>
          </a:p>
          <a:p>
            <a:pPr>
              <a:lnSpc>
                <a:spcPts val="1940"/>
              </a:lnSpc>
            </a:pPr>
            <a:r>
              <a:rPr kumimoji="1" lang="en-US" altLang="ja-JP" sz="1600" b="1" dirty="0">
                <a:latin typeface="+mn-ea"/>
              </a:rPr>
              <a:t>※</a:t>
            </a:r>
            <a:r>
              <a:rPr kumimoji="1" lang="ja-JP" altLang="en-US" sz="1600" b="1" dirty="0">
                <a:latin typeface="+mn-ea"/>
              </a:rPr>
              <a:t>大量に寄付いただける場合は事前に</a:t>
            </a:r>
            <a:endParaRPr kumimoji="1" lang="en-US" altLang="ja-JP" sz="1600" b="1" dirty="0">
              <a:latin typeface="+mn-ea"/>
            </a:endParaRPr>
          </a:p>
          <a:p>
            <a:pPr>
              <a:lnSpc>
                <a:spcPts val="1940"/>
              </a:lnSpc>
            </a:pPr>
            <a:r>
              <a:rPr kumimoji="1" lang="ja-JP" altLang="en-US" sz="1600" b="1" dirty="0">
                <a:latin typeface="+mn-ea"/>
              </a:rPr>
              <a:t>　受付機関・団体へ連絡をお願いします。</a:t>
            </a:r>
            <a:endParaRPr kumimoji="1" lang="en-US" altLang="ja-JP" sz="1600" b="1" dirty="0">
              <a:latin typeface="+mn-ea"/>
            </a:endParaRPr>
          </a:p>
        </p:txBody>
      </p:sp>
      <p:graphicFrame>
        <p:nvGraphicFramePr>
          <p:cNvPr id="35" name="表 9">
            <a:extLst>
              <a:ext uri="{FF2B5EF4-FFF2-40B4-BE49-F238E27FC236}">
                <a16:creationId xmlns:a16="http://schemas.microsoft.com/office/drawing/2014/main" id="{8347CBA9-E7BD-44C2-A9FF-4B6470B49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7722"/>
              </p:ext>
            </p:extLst>
          </p:nvPr>
        </p:nvGraphicFramePr>
        <p:xfrm>
          <a:off x="392630" y="6003320"/>
          <a:ext cx="6920929" cy="352695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851551">
                  <a:extLst>
                    <a:ext uri="{9D8B030D-6E8A-4147-A177-3AD203B41FA5}">
                      <a16:colId xmlns:a16="http://schemas.microsoft.com/office/drawing/2014/main" val="3292713470"/>
                    </a:ext>
                  </a:extLst>
                </a:gridCol>
                <a:gridCol w="4069378">
                  <a:extLst>
                    <a:ext uri="{9D8B030D-6E8A-4147-A177-3AD203B41FA5}">
                      <a16:colId xmlns:a16="http://schemas.microsoft.com/office/drawing/2014/main" val="3246453173"/>
                    </a:ext>
                  </a:extLst>
                </a:gridCol>
              </a:tblGrid>
              <a:tr h="370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機関・団体名称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受付拠点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16735"/>
                  </a:ext>
                </a:extLst>
              </a:tr>
              <a:tr h="313563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長野県社会福祉協議会</a:t>
                      </a:r>
                      <a:endParaRPr kumimoji="1" lang="ja-JP" altLang="en-US" sz="140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お住いの市町村社会福祉協議会</a:t>
                      </a:r>
                      <a:endParaRPr kumimoji="1" lang="ja-JP" altLang="en-US" sz="140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668725"/>
                  </a:ext>
                </a:extLst>
              </a:tr>
              <a:tr h="298100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長野県</a:t>
                      </a:r>
                      <a:endParaRPr kumimoji="1" lang="ja-JP" altLang="en-US" sz="140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長野県庁、合同庁舎</a:t>
                      </a:r>
                      <a:endParaRPr kumimoji="1" lang="ja-JP" altLang="en-US" sz="140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396158"/>
                  </a:ext>
                </a:extLst>
              </a:tr>
              <a:tr h="343757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長野県労働者福祉協議会</a:t>
                      </a:r>
                      <a:endParaRPr kumimoji="1" lang="ja-JP" altLang="en-US" sz="140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地区労働者福祉協議会</a:t>
                      </a:r>
                      <a:endParaRPr kumimoji="1" lang="ja-JP" altLang="en-US" sz="140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992480"/>
                  </a:ext>
                </a:extLst>
              </a:tr>
              <a:tr h="72130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/>
                        <a:t>認定特定非営利活動法人</a:t>
                      </a:r>
                      <a:endParaRPr kumimoji="1" lang="en-US" altLang="ja-JP" sz="1400" b="0" dirty="0"/>
                    </a:p>
                    <a:p>
                      <a:pPr algn="l"/>
                      <a:r>
                        <a:rPr kumimoji="1" lang="ja-JP" altLang="en-US" sz="1400" b="0" dirty="0"/>
                        <a:t>フードバンク信州</a:t>
                      </a:r>
                    </a:p>
                    <a:p>
                      <a:endParaRPr kumimoji="1" lang="ja-JP" altLang="en-US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東北信地域（長野市フードバンク信州本部）</a:t>
                      </a:r>
                    </a:p>
                    <a:p>
                      <a:r>
                        <a:rPr kumimoji="1" lang="ja-JP" altLang="en-US" sz="1400" b="0" dirty="0"/>
                        <a:t>中信地域（松本市ワーカーズコープ松本事業所）</a:t>
                      </a:r>
                    </a:p>
                    <a:p>
                      <a:r>
                        <a:rPr kumimoji="1" lang="ja-JP" altLang="en-US" sz="1400" b="0" dirty="0"/>
                        <a:t>南信地域（飯田市ほほえみのゆめプロジェクト</a:t>
                      </a:r>
                      <a:endParaRPr kumimoji="1" lang="ja-JP" altLang="en-US" sz="140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735648"/>
                  </a:ext>
                </a:extLst>
              </a:tr>
              <a:tr h="1210058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特定非営利活動法人</a:t>
                      </a:r>
                      <a:endParaRPr kumimoji="1" lang="en-US" altLang="ja-JP" sz="1400" b="0" dirty="0"/>
                    </a:p>
                    <a:p>
                      <a:r>
                        <a:rPr kumimoji="1" lang="en-US" altLang="ja-JP" sz="1400" b="0" dirty="0"/>
                        <a:t>NPO</a:t>
                      </a:r>
                      <a:r>
                        <a:rPr kumimoji="1" lang="ja-JP" altLang="en-US" sz="1400" b="0" dirty="0"/>
                        <a:t>ホットライン信州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0" dirty="0"/>
                        <a:t>（信州こども食堂ネットワーク）</a:t>
                      </a:r>
                      <a:endParaRPr kumimoji="1" lang="en-US" altLang="ja-JP" sz="1400" b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en-US" altLang="ja-JP" sz="1200" b="0" u="none" dirty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200" b="0" u="none" dirty="0">
                          <a:solidFill>
                            <a:srgbClr val="FF0000"/>
                          </a:solidFill>
                        </a:rPr>
                        <a:t>生鮮食品、冷蔵・冷凍食品の</a:t>
                      </a:r>
                      <a:endParaRPr kumimoji="1" lang="en-US" altLang="ja-JP" sz="1200" b="0" u="none" dirty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200" b="0" u="none" dirty="0">
                          <a:solidFill>
                            <a:srgbClr val="FF0000"/>
                          </a:solidFill>
                        </a:rPr>
                        <a:t>受け取りも可能です</a:t>
                      </a:r>
                      <a:endParaRPr kumimoji="1" lang="ja-JP" altLang="en-US" sz="1200" b="0" i="0" u="none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/>
                        <a:t>飯山市（照里）　中野市（西条）　　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0" dirty="0"/>
                        <a:t>長野市（若里、三本柳、上駒沢）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0" dirty="0"/>
                        <a:t>上田市（長瀬）　塩尻市（片丘）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0" dirty="0"/>
                        <a:t>松本市（寿北）　岡谷市（長地）</a:t>
                      </a:r>
                      <a:endParaRPr kumimoji="1" lang="en-US" altLang="ja-JP" sz="1400" b="0" dirty="0"/>
                    </a:p>
                    <a:p>
                      <a:r>
                        <a:rPr kumimoji="1" lang="zh-TW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箕輪町（三日町）</a:t>
                      </a:r>
                      <a:endParaRPr kumimoji="1" lang="en-US" altLang="ja-JP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277440"/>
                  </a:ext>
                </a:extLst>
              </a:tr>
            </a:tbl>
          </a:graphicData>
        </a:graphic>
      </p:graphicFrame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74352E4-CC6B-4BB7-B739-426024040F91}"/>
              </a:ext>
            </a:extLst>
          </p:cNvPr>
          <p:cNvSpPr txBox="1"/>
          <p:nvPr/>
        </p:nvSpPr>
        <p:spPr>
          <a:xfrm>
            <a:off x="6122422" y="9105180"/>
            <a:ext cx="11254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受付拠点詳細　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3" name="図 22" descr="QR コード&#10;&#10;自動的に生成された説明">
            <a:extLst>
              <a:ext uri="{FF2B5EF4-FFF2-40B4-BE49-F238E27FC236}">
                <a16:creationId xmlns:a16="http://schemas.microsoft.com/office/drawing/2014/main" id="{556C4B79-0EFC-4F20-813F-B6D2A10A56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951" y="8316079"/>
            <a:ext cx="835984" cy="83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725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3993</TotalTime>
  <Words>440</Words>
  <Application>Microsoft Office PowerPoint</Application>
  <PresentationFormat>ユーザー設定</PresentationFormat>
  <Paragraphs>79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BIZ UDPゴシック</vt:lpstr>
      <vt:lpstr>HG丸ｺﾞｼｯｸM-PRO</vt:lpstr>
      <vt:lpstr>Hiragino Maru Gothic Pro W4</vt:lpstr>
      <vt:lpstr>Meiryo UI</vt:lpstr>
      <vt:lpstr>メイリオ</vt:lpstr>
      <vt:lpstr>游ゴシック</vt:lpstr>
      <vt:lpstr>Arial</vt:lpstr>
      <vt:lpstr>Calibri</vt:lpstr>
      <vt:lpstr>Calibri Light</vt:lpstr>
      <vt:lpstr>Gadugi</vt:lpstr>
      <vt:lpstr>Office テーマ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白鳥　風美</cp:lastModifiedBy>
  <cp:revision>183</cp:revision>
  <cp:lastPrinted>2024-09-10T09:18:14Z</cp:lastPrinted>
  <dcterms:created xsi:type="dcterms:W3CDTF">2021-09-07T00:28:50Z</dcterms:created>
  <dcterms:modified xsi:type="dcterms:W3CDTF">2024-09-17T05:33:29Z</dcterms:modified>
</cp:coreProperties>
</file>