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3"/>
  </p:sldMasterIdLst>
  <p:sldIdLst>
    <p:sldId id="261" r:id="rId4"/>
    <p:sldId id="263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FBA"/>
    <a:srgbClr val="D9B28B"/>
    <a:srgbClr val="E6F2DE"/>
    <a:srgbClr val="D8EACC"/>
    <a:srgbClr val="F1995D"/>
    <a:srgbClr val="C68C52"/>
    <a:srgbClr val="C3D12A"/>
    <a:srgbClr val="FFFDF7"/>
    <a:srgbClr val="91D143"/>
    <a:srgbClr val="82B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>
        <p:scale>
          <a:sx n="130" d="100"/>
          <a:sy n="130" d="100"/>
        </p:scale>
        <p:origin x="462" y="-5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5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1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8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4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7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15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98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02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5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20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61DA-2A9E-4390-AFF1-5F5ABB0EA4FE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8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259583F-6628-4224-8885-16B5CBA3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4982" cy="473211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A25BB8-CD5A-426D-B776-C801D759FB6F}"/>
              </a:ext>
            </a:extLst>
          </p:cNvPr>
          <p:cNvSpPr txBox="1"/>
          <p:nvPr/>
        </p:nvSpPr>
        <p:spPr>
          <a:xfrm>
            <a:off x="975167" y="983720"/>
            <a:ext cx="4907666" cy="174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62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夏休み前</a:t>
            </a:r>
            <a:endParaRPr kumimoji="1" lang="en-US" altLang="ja-JP" sz="4062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フードドライブ</a:t>
            </a:r>
            <a:endParaRPr kumimoji="1" lang="en-US" altLang="ja-JP" sz="3323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23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統一キャンペーン</a:t>
            </a:r>
            <a:endParaRPr kumimoji="1" lang="en-US" altLang="ja-JP" sz="3323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97638F-5FB6-49D4-91AD-BA1E25A19DA6}"/>
              </a:ext>
            </a:extLst>
          </p:cNvPr>
          <p:cNvSpPr txBox="1"/>
          <p:nvPr/>
        </p:nvSpPr>
        <p:spPr>
          <a:xfrm>
            <a:off x="2604628" y="2637014"/>
            <a:ext cx="1943899" cy="433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16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集中募集期間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3FB496-76F7-4EC9-8C6C-658489A07B46}"/>
              </a:ext>
            </a:extLst>
          </p:cNvPr>
          <p:cNvSpPr txBox="1"/>
          <p:nvPr/>
        </p:nvSpPr>
        <p:spPr>
          <a:xfrm>
            <a:off x="1426579" y="3141148"/>
            <a:ext cx="4004841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62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584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4062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584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2954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4062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2584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4062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2584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sz="2954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817CF4-F953-4FB4-9215-9E6E8402C54A}"/>
              </a:ext>
            </a:extLst>
          </p:cNvPr>
          <p:cNvSpPr txBox="1"/>
          <p:nvPr/>
        </p:nvSpPr>
        <p:spPr>
          <a:xfrm>
            <a:off x="1666754" y="3632359"/>
            <a:ext cx="34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（月）　　　　　　（金）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85DEEF-86D4-490A-B809-037DBD13F627}"/>
              </a:ext>
            </a:extLst>
          </p:cNvPr>
          <p:cNvSpPr txBox="1"/>
          <p:nvPr/>
        </p:nvSpPr>
        <p:spPr>
          <a:xfrm>
            <a:off x="2641009" y="5664126"/>
            <a:ext cx="4216991" cy="338554"/>
          </a:xfrm>
          <a:prstGeom prst="rect">
            <a:avLst/>
          </a:prstGeom>
          <a:solidFill>
            <a:srgbClr val="F1995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募集する食品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BF9C34-D9BE-428B-BBFF-09113A69FE9C}"/>
              </a:ext>
            </a:extLst>
          </p:cNvPr>
          <p:cNvSpPr txBox="1"/>
          <p:nvPr/>
        </p:nvSpPr>
        <p:spPr>
          <a:xfrm>
            <a:off x="2199189" y="6693038"/>
            <a:ext cx="4745765" cy="739433"/>
          </a:xfrm>
          <a:custGeom>
            <a:avLst/>
            <a:gdLst>
              <a:gd name="connsiteX0" fmla="*/ 0 w 4745765"/>
              <a:gd name="connsiteY0" fmla="*/ 0 h 739433"/>
              <a:gd name="connsiteX1" fmla="*/ 677966 w 4745765"/>
              <a:gd name="connsiteY1" fmla="*/ 0 h 739433"/>
              <a:gd name="connsiteX2" fmla="*/ 1403391 w 4745765"/>
              <a:gd name="connsiteY2" fmla="*/ 0 h 739433"/>
              <a:gd name="connsiteX3" fmla="*/ 1986442 w 4745765"/>
              <a:gd name="connsiteY3" fmla="*/ 0 h 739433"/>
              <a:gd name="connsiteX4" fmla="*/ 2616950 w 4745765"/>
              <a:gd name="connsiteY4" fmla="*/ 0 h 739433"/>
              <a:gd name="connsiteX5" fmla="*/ 3342374 w 4745765"/>
              <a:gd name="connsiteY5" fmla="*/ 0 h 739433"/>
              <a:gd name="connsiteX6" fmla="*/ 3925426 w 4745765"/>
              <a:gd name="connsiteY6" fmla="*/ 0 h 739433"/>
              <a:gd name="connsiteX7" fmla="*/ 4745765 w 4745765"/>
              <a:gd name="connsiteY7" fmla="*/ 0 h 739433"/>
              <a:gd name="connsiteX8" fmla="*/ 4745765 w 4745765"/>
              <a:gd name="connsiteY8" fmla="*/ 377111 h 739433"/>
              <a:gd name="connsiteX9" fmla="*/ 4745765 w 4745765"/>
              <a:gd name="connsiteY9" fmla="*/ 739433 h 739433"/>
              <a:gd name="connsiteX10" fmla="*/ 4020341 w 4745765"/>
              <a:gd name="connsiteY10" fmla="*/ 739433 h 739433"/>
              <a:gd name="connsiteX11" fmla="*/ 3342374 w 4745765"/>
              <a:gd name="connsiteY11" fmla="*/ 739433 h 739433"/>
              <a:gd name="connsiteX12" fmla="*/ 2664408 w 4745765"/>
              <a:gd name="connsiteY12" fmla="*/ 739433 h 739433"/>
              <a:gd name="connsiteX13" fmla="*/ 2128815 w 4745765"/>
              <a:gd name="connsiteY13" fmla="*/ 739433 h 739433"/>
              <a:gd name="connsiteX14" fmla="*/ 1593221 w 4745765"/>
              <a:gd name="connsiteY14" fmla="*/ 739433 h 739433"/>
              <a:gd name="connsiteX15" fmla="*/ 867797 w 4745765"/>
              <a:gd name="connsiteY15" fmla="*/ 739433 h 739433"/>
              <a:gd name="connsiteX16" fmla="*/ 0 w 4745765"/>
              <a:gd name="connsiteY16" fmla="*/ 739433 h 739433"/>
              <a:gd name="connsiteX17" fmla="*/ 0 w 4745765"/>
              <a:gd name="connsiteY17" fmla="*/ 384505 h 739433"/>
              <a:gd name="connsiteX18" fmla="*/ 0 w 4745765"/>
              <a:gd name="connsiteY18" fmla="*/ 0 h 7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45765" h="739433" extrusionOk="0">
                <a:moveTo>
                  <a:pt x="0" y="0"/>
                </a:moveTo>
                <a:cubicBezTo>
                  <a:pt x="204084" y="-17205"/>
                  <a:pt x="540389" y="3739"/>
                  <a:pt x="677966" y="0"/>
                </a:cubicBezTo>
                <a:cubicBezTo>
                  <a:pt x="815543" y="-3739"/>
                  <a:pt x="1161183" y="2255"/>
                  <a:pt x="1403391" y="0"/>
                </a:cubicBezTo>
                <a:cubicBezTo>
                  <a:pt x="1645600" y="-2255"/>
                  <a:pt x="1757637" y="-14050"/>
                  <a:pt x="1986442" y="0"/>
                </a:cubicBezTo>
                <a:cubicBezTo>
                  <a:pt x="2215247" y="14050"/>
                  <a:pt x="2365767" y="16998"/>
                  <a:pt x="2616950" y="0"/>
                </a:cubicBezTo>
                <a:cubicBezTo>
                  <a:pt x="2868133" y="-16998"/>
                  <a:pt x="3077156" y="25554"/>
                  <a:pt x="3342374" y="0"/>
                </a:cubicBezTo>
                <a:cubicBezTo>
                  <a:pt x="3607592" y="-25554"/>
                  <a:pt x="3674929" y="-26202"/>
                  <a:pt x="3925426" y="0"/>
                </a:cubicBezTo>
                <a:cubicBezTo>
                  <a:pt x="4175923" y="26202"/>
                  <a:pt x="4560613" y="-30040"/>
                  <a:pt x="4745765" y="0"/>
                </a:cubicBezTo>
                <a:cubicBezTo>
                  <a:pt x="4757149" y="107644"/>
                  <a:pt x="4747458" y="255514"/>
                  <a:pt x="4745765" y="377111"/>
                </a:cubicBezTo>
                <a:cubicBezTo>
                  <a:pt x="4744072" y="498708"/>
                  <a:pt x="4733233" y="651175"/>
                  <a:pt x="4745765" y="739433"/>
                </a:cubicBezTo>
                <a:cubicBezTo>
                  <a:pt x="4420591" y="704497"/>
                  <a:pt x="4213403" y="753088"/>
                  <a:pt x="4020341" y="739433"/>
                </a:cubicBezTo>
                <a:cubicBezTo>
                  <a:pt x="3827279" y="725778"/>
                  <a:pt x="3509490" y="740501"/>
                  <a:pt x="3342374" y="739433"/>
                </a:cubicBezTo>
                <a:cubicBezTo>
                  <a:pt x="3175258" y="738365"/>
                  <a:pt x="2993156" y="719367"/>
                  <a:pt x="2664408" y="739433"/>
                </a:cubicBezTo>
                <a:cubicBezTo>
                  <a:pt x="2335660" y="759499"/>
                  <a:pt x="2390509" y="758118"/>
                  <a:pt x="2128815" y="739433"/>
                </a:cubicBezTo>
                <a:cubicBezTo>
                  <a:pt x="1867121" y="720748"/>
                  <a:pt x="1857264" y="762866"/>
                  <a:pt x="1593221" y="739433"/>
                </a:cubicBezTo>
                <a:cubicBezTo>
                  <a:pt x="1329178" y="716000"/>
                  <a:pt x="1156811" y="707077"/>
                  <a:pt x="867797" y="739433"/>
                </a:cubicBezTo>
                <a:cubicBezTo>
                  <a:pt x="578783" y="771789"/>
                  <a:pt x="403032" y="714563"/>
                  <a:pt x="0" y="739433"/>
                </a:cubicBezTo>
                <a:cubicBezTo>
                  <a:pt x="-1977" y="628472"/>
                  <a:pt x="11058" y="540278"/>
                  <a:pt x="0" y="384505"/>
                </a:cubicBezTo>
                <a:cubicBezTo>
                  <a:pt x="-11058" y="228732"/>
                  <a:pt x="1732" y="146239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11413066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kumimoji="1" lang="en-US" altLang="ja-JP" sz="96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缶詰　 レトルト食品　カップ麺　 菓子類　　米など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ja-JP" altLang="en-US" sz="9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</a:t>
            </a:r>
            <a:r>
              <a:rPr kumimoji="1" lang="ja-JP" altLang="en-US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＊米は</a:t>
            </a:r>
            <a:r>
              <a:rPr kumimoji="1" lang="en-US" altLang="ja-JP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年度産 </a:t>
            </a:r>
            <a:endParaRPr kumimoji="1" lang="en-US" altLang="ja-JP" sz="1143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B7A7301-682A-4F4B-826D-2569BD8E6036}"/>
              </a:ext>
            </a:extLst>
          </p:cNvPr>
          <p:cNvGrpSpPr/>
          <p:nvPr/>
        </p:nvGrpSpPr>
        <p:grpSpPr>
          <a:xfrm>
            <a:off x="2604628" y="6128380"/>
            <a:ext cx="4041331" cy="806310"/>
            <a:chOff x="808045" y="8115970"/>
            <a:chExt cx="4041331" cy="806310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0949CDC6-9139-4513-9E0A-86FAABA00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6" t="11495" r="3629" b="10654"/>
            <a:stretch/>
          </p:blipFill>
          <p:spPr>
            <a:xfrm>
              <a:off x="3326108" y="8115970"/>
              <a:ext cx="768838" cy="806310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991B2A5-D75A-4E82-9228-53B0CA094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5" t="3469" r="8764" b="5262"/>
            <a:stretch/>
          </p:blipFill>
          <p:spPr>
            <a:xfrm>
              <a:off x="4185618" y="8165986"/>
              <a:ext cx="663758" cy="74832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2239559-0F7F-4E4D-BB45-CEDCF7C64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" t="4090" r="4701" b="17421"/>
            <a:stretch/>
          </p:blipFill>
          <p:spPr>
            <a:xfrm>
              <a:off x="808045" y="8147553"/>
              <a:ext cx="874634" cy="7721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E0A1C9CA-D1DD-4471-AE4E-D0A1616C3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" t="3057" r="6547" b="5674"/>
            <a:stretch/>
          </p:blipFill>
          <p:spPr>
            <a:xfrm>
              <a:off x="1734510" y="8172767"/>
              <a:ext cx="673245" cy="715978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2209F83-BCCD-43DF-9E08-56B30F961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7" t="4365" r="3298" b="10378"/>
            <a:stretch/>
          </p:blipFill>
          <p:spPr>
            <a:xfrm>
              <a:off x="2579458" y="8151870"/>
              <a:ext cx="746650" cy="715978"/>
            </a:xfrm>
            <a:prstGeom prst="rect">
              <a:avLst/>
            </a:prstGeom>
          </p:spPr>
        </p:pic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D61F5A7-144E-4F99-814E-1BAB5E037819}"/>
              </a:ext>
            </a:extLst>
          </p:cNvPr>
          <p:cNvSpPr txBox="1"/>
          <p:nvPr/>
        </p:nvSpPr>
        <p:spPr>
          <a:xfrm>
            <a:off x="182446" y="4833917"/>
            <a:ext cx="65936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29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夏休みに入ると学校給食がなく、食べ物に困る子どもが増えることが予想されます。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429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そんな子どもたちや、物価高騰などで困っている方へ、食料を届けませんか。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429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ご家庭・企業に眠っている食品が、たくさんの笑顔につながります。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A214808-3800-4D84-8E41-AD7472F90E9F}"/>
              </a:ext>
            </a:extLst>
          </p:cNvPr>
          <p:cNvSpPr txBox="1"/>
          <p:nvPr/>
        </p:nvSpPr>
        <p:spPr>
          <a:xfrm>
            <a:off x="81922" y="7268991"/>
            <a:ext cx="3553992" cy="1660029"/>
          </a:xfrm>
          <a:prstGeom prst="roundRect">
            <a:avLst/>
          </a:prstGeom>
          <a:noFill/>
          <a:ln w="19050">
            <a:solidFill>
              <a:srgbClr val="F1995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次の点にご注意ください</a:t>
            </a:r>
            <a:endParaRPr kumimoji="1" lang="en-US" altLang="ja-JP" sz="10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賞味期限が１か月以上あるもの　　　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未開封のもの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包装や外装が破損されていないもの　　　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日本語表記されているもの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常温保存できるもの  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NPO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ホットライン信州は生鮮食品の受取も可能）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DE7D0CF-5F8B-44F3-A00E-5BC619A7F49E}"/>
              </a:ext>
            </a:extLst>
          </p:cNvPr>
          <p:cNvSpPr txBox="1"/>
          <p:nvPr/>
        </p:nvSpPr>
        <p:spPr>
          <a:xfrm>
            <a:off x="3867715" y="7440586"/>
            <a:ext cx="2939218" cy="1468309"/>
          </a:xfrm>
          <a:prstGeom prst="roundRect">
            <a:avLst>
              <a:gd name="adj" fmla="val 16413"/>
            </a:avLst>
          </a:prstGeom>
          <a:noFill/>
          <a:ln w="19050">
            <a:solidFill>
              <a:srgbClr val="F1995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9" name="コンテンツ プレースホルダー 4">
            <a:extLst>
              <a:ext uri="{FF2B5EF4-FFF2-40B4-BE49-F238E27FC236}">
                <a16:creationId xmlns:a16="http://schemas.microsoft.com/office/drawing/2014/main" id="{6F810867-DEB8-4C3F-8537-73661C29E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98" t="24207" r="15653" b="18030"/>
          <a:stretch/>
        </p:blipFill>
        <p:spPr>
          <a:xfrm>
            <a:off x="14599" y="9030919"/>
            <a:ext cx="6858000" cy="92775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0FC0DC9-23CD-4C85-8483-7D7E5A78B677}"/>
              </a:ext>
            </a:extLst>
          </p:cNvPr>
          <p:cNvSpPr txBox="1"/>
          <p:nvPr/>
        </p:nvSpPr>
        <p:spPr>
          <a:xfrm>
            <a:off x="353549" y="9078790"/>
            <a:ext cx="5960531" cy="927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～困っている方を応援するため、関係団体が連携して統一キャンペーンを実施します～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長野県・長野県フードバンク活動団体連絡会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長野県　長野県社会福祉協議会　市町村社会福祉協議会　長野県労働者福祉協議会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信濃福祉　長野市社会事業協会　フードバンク信州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NPO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ホットライン信州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7" name="図 56" descr="ざる, 部屋 が含まれている画像&#10;&#10;自動的に生成された説明">
            <a:extLst>
              <a:ext uri="{FF2B5EF4-FFF2-40B4-BE49-F238E27FC236}">
                <a16:creationId xmlns:a16="http://schemas.microsoft.com/office/drawing/2014/main" id="{86C8E5CC-B62A-497B-BE0A-8E31417EF6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9" y="5425414"/>
            <a:ext cx="2121318" cy="1702320"/>
          </a:xfrm>
          <a:prstGeom prst="rect">
            <a:avLst/>
          </a:prstGeom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62D41D09-6782-459F-AEF3-1540B5AA9355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9" y="9078790"/>
            <a:ext cx="596129" cy="5636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2978AB-8A0C-4D64-96EE-24A68E06018E}"/>
              </a:ext>
            </a:extLst>
          </p:cNvPr>
          <p:cNvSpPr txBox="1"/>
          <p:nvPr/>
        </p:nvSpPr>
        <p:spPr>
          <a:xfrm>
            <a:off x="6109951" y="9594385"/>
            <a:ext cx="78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キャンペーン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専用ページ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1DB08F3-4F71-4591-A91B-A7794245358E}"/>
              </a:ext>
            </a:extLst>
          </p:cNvPr>
          <p:cNvSpPr txBox="1"/>
          <p:nvPr/>
        </p:nvSpPr>
        <p:spPr>
          <a:xfrm>
            <a:off x="4376041" y="7588007"/>
            <a:ext cx="1938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お問い合わせ</a:t>
            </a:r>
            <a:endParaRPr kumimoji="1" lang="en-US" altLang="ja-JP" sz="1200" dirty="0"/>
          </a:p>
          <a:p>
            <a:r>
              <a:rPr kumimoji="1" lang="ja-JP" altLang="en-US" sz="1200" dirty="0"/>
              <a:t>長野県社会福祉協議会</a:t>
            </a:r>
            <a:endParaRPr kumimoji="1" lang="en-US" altLang="ja-JP" sz="1200" dirty="0"/>
          </a:p>
          <a:p>
            <a:r>
              <a:rPr kumimoji="1" lang="ja-JP" altLang="en-US" sz="1200" dirty="0"/>
              <a:t>℡</a:t>
            </a:r>
            <a:r>
              <a:rPr kumimoji="1" lang="en-US" altLang="ja-JP" sz="1200"/>
              <a:t>026-226-1882</a:t>
            </a:r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お持ち込みいただく際は</a:t>
            </a:r>
            <a:endParaRPr kumimoji="1" lang="en-US" altLang="ja-JP" sz="1200" dirty="0"/>
          </a:p>
          <a:p>
            <a:r>
              <a:rPr kumimoji="1" lang="ja-JP" altLang="en-US" sz="1200" dirty="0"/>
              <a:t>お近くの市町村社協へ</a:t>
            </a:r>
            <a:endParaRPr kumimoji="1" lang="en-US" altLang="ja-JP" sz="1200" dirty="0"/>
          </a:p>
          <a:p>
            <a:r>
              <a:rPr kumimoji="1" lang="ja-JP" altLang="en-US" sz="1200" dirty="0"/>
              <a:t>お願いします。</a:t>
            </a:r>
          </a:p>
        </p:txBody>
      </p:sp>
    </p:spTree>
    <p:extLst>
      <p:ext uri="{BB962C8B-B14F-4D97-AF65-F5344CB8AC3E}">
        <p14:creationId xmlns:p14="http://schemas.microsoft.com/office/powerpoint/2010/main" val="136201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EE4F1209-9AF8-48EB-9695-AC54E7A41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98" t="24207" r="15653" b="1803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23" name="表 26">
            <a:extLst>
              <a:ext uri="{FF2B5EF4-FFF2-40B4-BE49-F238E27FC236}">
                <a16:creationId xmlns:a16="http://schemas.microsoft.com/office/drawing/2014/main" id="{AE2E6925-33C5-40CE-BE19-9727955AFFD8}"/>
              </a:ext>
            </a:extLst>
          </p:cNvPr>
          <p:cNvGraphicFramePr>
            <a:graphicFrameLocks noGrp="1"/>
          </p:cNvGraphicFramePr>
          <p:nvPr/>
        </p:nvGraphicFramePr>
        <p:xfrm>
          <a:off x="429680" y="6134389"/>
          <a:ext cx="6032205" cy="353701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88219">
                  <a:extLst>
                    <a:ext uri="{9D8B030D-6E8A-4147-A177-3AD203B41FA5}">
                      <a16:colId xmlns:a16="http://schemas.microsoft.com/office/drawing/2014/main" val="253886186"/>
                    </a:ext>
                  </a:extLst>
                </a:gridCol>
                <a:gridCol w="3743986">
                  <a:extLst>
                    <a:ext uri="{9D8B030D-6E8A-4147-A177-3AD203B41FA5}">
                      <a16:colId xmlns:a16="http://schemas.microsoft.com/office/drawing/2014/main" val="85280078"/>
                    </a:ext>
                  </a:extLst>
                </a:gridCol>
              </a:tblGrid>
              <a:tr h="4435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機関・団体名称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受付拠点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6616646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長野県社会福祉協議会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お住いの市町村社会福祉協議会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8134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長野県庁、合同庁舎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25389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長野県労働者福祉協議会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地区労働者福祉協議会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74629"/>
                  </a:ext>
                </a:extLst>
              </a:tr>
              <a:tr h="710463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認定特定非営利活動法人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フードバンク信州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東北信地域 ： 長野市フードバンク信州本部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中信地域 ： 松本市ワーカーズコープ松本事業所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南信地域 ： 飯田市ほほえみのゆめプロジェクト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94912"/>
                  </a:ext>
                </a:extLst>
              </a:tr>
              <a:tr h="103392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特定非営利活動法人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NPO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ホットライン信州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信州こども食堂ネットワーク</a:t>
                      </a:r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飯山市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照里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中野市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西条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篠ノ井、三本柳、上駒沢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上田市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長瀬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塩尻市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片丘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松本市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寿北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岡谷市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長地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箕輪町（三日町）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一部拠点は生鮮食品の受け取りも可能です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88959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364A175-405E-4163-9916-AC91C973DC33}"/>
              </a:ext>
            </a:extLst>
          </p:cNvPr>
          <p:cNvSpPr txBox="1"/>
          <p:nvPr/>
        </p:nvSpPr>
        <p:spPr>
          <a:xfrm>
            <a:off x="5626450" y="9310650"/>
            <a:ext cx="908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受付拠点詳細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18B5F7D-DD4E-4425-9A29-D2EE28CC1B1D}"/>
              </a:ext>
            </a:extLst>
          </p:cNvPr>
          <p:cNvGrpSpPr/>
          <p:nvPr/>
        </p:nvGrpSpPr>
        <p:grpSpPr>
          <a:xfrm>
            <a:off x="2397081" y="402759"/>
            <a:ext cx="4100682" cy="3537019"/>
            <a:chOff x="1879089" y="6027168"/>
            <a:chExt cx="3365360" cy="2231362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520FE802-D698-42E2-A728-CDBE00AF92C5}"/>
                </a:ext>
              </a:extLst>
            </p:cNvPr>
            <p:cNvSpPr/>
            <p:nvPr/>
          </p:nvSpPr>
          <p:spPr>
            <a:xfrm>
              <a:off x="2068558" y="6027168"/>
              <a:ext cx="2830423" cy="516890"/>
            </a:xfrm>
            <a:custGeom>
              <a:avLst/>
              <a:gdLst>
                <a:gd name="connsiteX0" fmla="*/ 0 w 2830423"/>
                <a:gd name="connsiteY0" fmla="*/ 101052 h 516890"/>
                <a:gd name="connsiteX1" fmla="*/ 101052 w 2830423"/>
                <a:gd name="connsiteY1" fmla="*/ 0 h 516890"/>
                <a:gd name="connsiteX2" fmla="*/ 731849 w 2830423"/>
                <a:gd name="connsiteY2" fmla="*/ 0 h 516890"/>
                <a:gd name="connsiteX3" fmla="*/ 1362645 w 2830423"/>
                <a:gd name="connsiteY3" fmla="*/ 0 h 516890"/>
                <a:gd name="connsiteX4" fmla="*/ 2019725 w 2830423"/>
                <a:gd name="connsiteY4" fmla="*/ 0 h 516890"/>
                <a:gd name="connsiteX5" fmla="*/ 2729371 w 2830423"/>
                <a:gd name="connsiteY5" fmla="*/ 0 h 516890"/>
                <a:gd name="connsiteX6" fmla="*/ 2830423 w 2830423"/>
                <a:gd name="connsiteY6" fmla="*/ 101052 h 516890"/>
                <a:gd name="connsiteX7" fmla="*/ 2830423 w 2830423"/>
                <a:gd name="connsiteY7" fmla="*/ 415838 h 516890"/>
                <a:gd name="connsiteX8" fmla="*/ 2729371 w 2830423"/>
                <a:gd name="connsiteY8" fmla="*/ 516890 h 516890"/>
                <a:gd name="connsiteX9" fmla="*/ 2124858 w 2830423"/>
                <a:gd name="connsiteY9" fmla="*/ 516890 h 516890"/>
                <a:gd name="connsiteX10" fmla="*/ 1494061 w 2830423"/>
                <a:gd name="connsiteY10" fmla="*/ 516890 h 516890"/>
                <a:gd name="connsiteX11" fmla="*/ 915831 w 2830423"/>
                <a:gd name="connsiteY11" fmla="*/ 516890 h 516890"/>
                <a:gd name="connsiteX12" fmla="*/ 101052 w 2830423"/>
                <a:gd name="connsiteY12" fmla="*/ 516890 h 516890"/>
                <a:gd name="connsiteX13" fmla="*/ 0 w 2830423"/>
                <a:gd name="connsiteY13" fmla="*/ 415838 h 516890"/>
                <a:gd name="connsiteX14" fmla="*/ 0 w 2830423"/>
                <a:gd name="connsiteY14" fmla="*/ 101052 h 5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0423" h="516890" fill="none" extrusionOk="0">
                  <a:moveTo>
                    <a:pt x="0" y="101052"/>
                  </a:moveTo>
                  <a:cubicBezTo>
                    <a:pt x="-9020" y="39248"/>
                    <a:pt x="41029" y="-7440"/>
                    <a:pt x="101052" y="0"/>
                  </a:cubicBezTo>
                  <a:cubicBezTo>
                    <a:pt x="299082" y="-27495"/>
                    <a:pt x="444464" y="29401"/>
                    <a:pt x="731849" y="0"/>
                  </a:cubicBezTo>
                  <a:cubicBezTo>
                    <a:pt x="1019234" y="-29401"/>
                    <a:pt x="1107621" y="-1465"/>
                    <a:pt x="1362645" y="0"/>
                  </a:cubicBezTo>
                  <a:cubicBezTo>
                    <a:pt x="1617669" y="1465"/>
                    <a:pt x="1710989" y="-25333"/>
                    <a:pt x="2019725" y="0"/>
                  </a:cubicBezTo>
                  <a:cubicBezTo>
                    <a:pt x="2328461" y="25333"/>
                    <a:pt x="2398102" y="22318"/>
                    <a:pt x="2729371" y="0"/>
                  </a:cubicBezTo>
                  <a:cubicBezTo>
                    <a:pt x="2790305" y="-3796"/>
                    <a:pt x="2829799" y="47334"/>
                    <a:pt x="2830423" y="101052"/>
                  </a:cubicBezTo>
                  <a:cubicBezTo>
                    <a:pt x="2830928" y="199452"/>
                    <a:pt x="2842399" y="285665"/>
                    <a:pt x="2830423" y="415838"/>
                  </a:cubicBezTo>
                  <a:cubicBezTo>
                    <a:pt x="2826841" y="469699"/>
                    <a:pt x="2796730" y="509839"/>
                    <a:pt x="2729371" y="516890"/>
                  </a:cubicBezTo>
                  <a:cubicBezTo>
                    <a:pt x="2508631" y="520521"/>
                    <a:pt x="2360462" y="506216"/>
                    <a:pt x="2124858" y="516890"/>
                  </a:cubicBezTo>
                  <a:cubicBezTo>
                    <a:pt x="1889254" y="527564"/>
                    <a:pt x="1634835" y="547716"/>
                    <a:pt x="1494061" y="516890"/>
                  </a:cubicBezTo>
                  <a:cubicBezTo>
                    <a:pt x="1353287" y="486064"/>
                    <a:pt x="1179347" y="515856"/>
                    <a:pt x="915831" y="516890"/>
                  </a:cubicBezTo>
                  <a:cubicBezTo>
                    <a:pt x="652315" y="517925"/>
                    <a:pt x="295528" y="512186"/>
                    <a:pt x="101052" y="516890"/>
                  </a:cubicBezTo>
                  <a:cubicBezTo>
                    <a:pt x="50082" y="513243"/>
                    <a:pt x="1873" y="475321"/>
                    <a:pt x="0" y="415838"/>
                  </a:cubicBezTo>
                  <a:cubicBezTo>
                    <a:pt x="6627" y="316167"/>
                    <a:pt x="3936" y="190359"/>
                    <a:pt x="0" y="101052"/>
                  </a:cubicBezTo>
                  <a:close/>
                </a:path>
                <a:path w="2830423" h="516890" stroke="0" extrusionOk="0">
                  <a:moveTo>
                    <a:pt x="0" y="101052"/>
                  </a:moveTo>
                  <a:cubicBezTo>
                    <a:pt x="-4196" y="52418"/>
                    <a:pt x="43742" y="-2737"/>
                    <a:pt x="101052" y="0"/>
                  </a:cubicBezTo>
                  <a:cubicBezTo>
                    <a:pt x="285157" y="-18044"/>
                    <a:pt x="581543" y="-17468"/>
                    <a:pt x="758132" y="0"/>
                  </a:cubicBezTo>
                  <a:cubicBezTo>
                    <a:pt x="934721" y="17468"/>
                    <a:pt x="1116959" y="21445"/>
                    <a:pt x="1415212" y="0"/>
                  </a:cubicBezTo>
                  <a:cubicBezTo>
                    <a:pt x="1713465" y="-21445"/>
                    <a:pt x="1908672" y="31178"/>
                    <a:pt x="2124858" y="0"/>
                  </a:cubicBezTo>
                  <a:cubicBezTo>
                    <a:pt x="2341044" y="-31178"/>
                    <a:pt x="2503149" y="616"/>
                    <a:pt x="2729371" y="0"/>
                  </a:cubicBezTo>
                  <a:cubicBezTo>
                    <a:pt x="2785049" y="1402"/>
                    <a:pt x="2821778" y="36049"/>
                    <a:pt x="2830423" y="101052"/>
                  </a:cubicBezTo>
                  <a:cubicBezTo>
                    <a:pt x="2817478" y="232435"/>
                    <a:pt x="2819485" y="268426"/>
                    <a:pt x="2830423" y="415838"/>
                  </a:cubicBezTo>
                  <a:cubicBezTo>
                    <a:pt x="2829293" y="466108"/>
                    <a:pt x="2786080" y="513389"/>
                    <a:pt x="2729371" y="516890"/>
                  </a:cubicBezTo>
                  <a:cubicBezTo>
                    <a:pt x="2577702" y="528292"/>
                    <a:pt x="2384754" y="513418"/>
                    <a:pt x="2072291" y="516890"/>
                  </a:cubicBezTo>
                  <a:cubicBezTo>
                    <a:pt x="1759828" y="520362"/>
                    <a:pt x="1695430" y="498809"/>
                    <a:pt x="1494061" y="516890"/>
                  </a:cubicBezTo>
                  <a:cubicBezTo>
                    <a:pt x="1292692" y="534972"/>
                    <a:pt x="1125485" y="505374"/>
                    <a:pt x="810698" y="516890"/>
                  </a:cubicBezTo>
                  <a:cubicBezTo>
                    <a:pt x="495911" y="528406"/>
                    <a:pt x="342339" y="500069"/>
                    <a:pt x="101052" y="516890"/>
                  </a:cubicBezTo>
                  <a:cubicBezTo>
                    <a:pt x="35794" y="519420"/>
                    <a:pt x="559" y="462204"/>
                    <a:pt x="0" y="415838"/>
                  </a:cubicBezTo>
                  <a:cubicBezTo>
                    <a:pt x="-6668" y="260531"/>
                    <a:pt x="2848" y="212793"/>
                    <a:pt x="0" y="101052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46195400">
                    <a:prstGeom prst="roundRect">
                      <a:avLst>
                        <a:gd name="adj" fmla="val 1955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571"/>
                </a:lnSpc>
              </a:pPr>
              <a:r>
                <a:rPr lang="ja-JP" altLang="en-US" sz="1600" b="1" kern="100" dirty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個人・企業の皆様</a:t>
              </a:r>
              <a:endParaRPr lang="en-US" altLang="ja-JP" sz="7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1571"/>
                </a:lnSpc>
              </a:pPr>
              <a:r>
                <a:rPr lang="ja-JP" altLang="en-US" sz="12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どなたでもご寄付いただけます</a:t>
              </a:r>
              <a:endParaRPr lang="ja-JP" altLang="en-US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6F057B1A-4CD9-452B-8ED3-017C8EC066A3}"/>
                </a:ext>
              </a:extLst>
            </p:cNvPr>
            <p:cNvSpPr/>
            <p:nvPr/>
          </p:nvSpPr>
          <p:spPr>
            <a:xfrm>
              <a:off x="2068559" y="6959207"/>
              <a:ext cx="2830423" cy="294335"/>
            </a:xfrm>
            <a:custGeom>
              <a:avLst/>
              <a:gdLst>
                <a:gd name="connsiteX0" fmla="*/ 0 w 2830423"/>
                <a:gd name="connsiteY0" fmla="*/ 75323 h 294335"/>
                <a:gd name="connsiteX1" fmla="*/ 75323 w 2830423"/>
                <a:gd name="connsiteY1" fmla="*/ 0 h 294335"/>
                <a:gd name="connsiteX2" fmla="*/ 772065 w 2830423"/>
                <a:gd name="connsiteY2" fmla="*/ 0 h 294335"/>
                <a:gd name="connsiteX3" fmla="*/ 1415212 w 2830423"/>
                <a:gd name="connsiteY3" fmla="*/ 0 h 294335"/>
                <a:gd name="connsiteX4" fmla="*/ 2085156 w 2830423"/>
                <a:gd name="connsiteY4" fmla="*/ 0 h 294335"/>
                <a:gd name="connsiteX5" fmla="*/ 2755100 w 2830423"/>
                <a:gd name="connsiteY5" fmla="*/ 0 h 294335"/>
                <a:gd name="connsiteX6" fmla="*/ 2830423 w 2830423"/>
                <a:gd name="connsiteY6" fmla="*/ 75323 h 294335"/>
                <a:gd name="connsiteX7" fmla="*/ 2830423 w 2830423"/>
                <a:gd name="connsiteY7" fmla="*/ 219012 h 294335"/>
                <a:gd name="connsiteX8" fmla="*/ 2755100 w 2830423"/>
                <a:gd name="connsiteY8" fmla="*/ 294335 h 294335"/>
                <a:gd name="connsiteX9" fmla="*/ 2111954 w 2830423"/>
                <a:gd name="connsiteY9" fmla="*/ 294335 h 294335"/>
                <a:gd name="connsiteX10" fmla="*/ 1442009 w 2830423"/>
                <a:gd name="connsiteY10" fmla="*/ 294335 h 294335"/>
                <a:gd name="connsiteX11" fmla="*/ 745267 w 2830423"/>
                <a:gd name="connsiteY11" fmla="*/ 294335 h 294335"/>
                <a:gd name="connsiteX12" fmla="*/ 75323 w 2830423"/>
                <a:gd name="connsiteY12" fmla="*/ 294335 h 294335"/>
                <a:gd name="connsiteX13" fmla="*/ 0 w 2830423"/>
                <a:gd name="connsiteY13" fmla="*/ 219012 h 294335"/>
                <a:gd name="connsiteX14" fmla="*/ 0 w 2830423"/>
                <a:gd name="connsiteY14" fmla="*/ 75323 h 2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0423" h="294335" fill="none" extrusionOk="0">
                  <a:moveTo>
                    <a:pt x="0" y="75323"/>
                  </a:moveTo>
                  <a:cubicBezTo>
                    <a:pt x="-1973" y="34602"/>
                    <a:pt x="33780" y="8523"/>
                    <a:pt x="75323" y="0"/>
                  </a:cubicBezTo>
                  <a:cubicBezTo>
                    <a:pt x="402279" y="17807"/>
                    <a:pt x="432612" y="29988"/>
                    <a:pt x="772065" y="0"/>
                  </a:cubicBezTo>
                  <a:cubicBezTo>
                    <a:pt x="1111518" y="-29988"/>
                    <a:pt x="1240076" y="23436"/>
                    <a:pt x="1415212" y="0"/>
                  </a:cubicBezTo>
                  <a:cubicBezTo>
                    <a:pt x="1590348" y="-23436"/>
                    <a:pt x="1945533" y="-11296"/>
                    <a:pt x="2085156" y="0"/>
                  </a:cubicBezTo>
                  <a:cubicBezTo>
                    <a:pt x="2224779" y="11296"/>
                    <a:pt x="2571575" y="-5327"/>
                    <a:pt x="2755100" y="0"/>
                  </a:cubicBezTo>
                  <a:cubicBezTo>
                    <a:pt x="2802386" y="3145"/>
                    <a:pt x="2836850" y="30527"/>
                    <a:pt x="2830423" y="75323"/>
                  </a:cubicBezTo>
                  <a:cubicBezTo>
                    <a:pt x="2823298" y="116253"/>
                    <a:pt x="2831169" y="168938"/>
                    <a:pt x="2830423" y="219012"/>
                  </a:cubicBezTo>
                  <a:cubicBezTo>
                    <a:pt x="2829186" y="257661"/>
                    <a:pt x="2788216" y="294747"/>
                    <a:pt x="2755100" y="294335"/>
                  </a:cubicBezTo>
                  <a:cubicBezTo>
                    <a:pt x="2557145" y="263365"/>
                    <a:pt x="2374720" y="294100"/>
                    <a:pt x="2111954" y="294335"/>
                  </a:cubicBezTo>
                  <a:cubicBezTo>
                    <a:pt x="1849188" y="294570"/>
                    <a:pt x="1619010" y="317572"/>
                    <a:pt x="1442009" y="294335"/>
                  </a:cubicBezTo>
                  <a:cubicBezTo>
                    <a:pt x="1265009" y="271098"/>
                    <a:pt x="1050977" y="283154"/>
                    <a:pt x="745267" y="294335"/>
                  </a:cubicBezTo>
                  <a:cubicBezTo>
                    <a:pt x="439557" y="305516"/>
                    <a:pt x="214971" y="297499"/>
                    <a:pt x="75323" y="294335"/>
                  </a:cubicBezTo>
                  <a:cubicBezTo>
                    <a:pt x="23707" y="291727"/>
                    <a:pt x="4272" y="253531"/>
                    <a:pt x="0" y="219012"/>
                  </a:cubicBezTo>
                  <a:cubicBezTo>
                    <a:pt x="5466" y="147318"/>
                    <a:pt x="-4764" y="122400"/>
                    <a:pt x="0" y="75323"/>
                  </a:cubicBezTo>
                  <a:close/>
                </a:path>
                <a:path w="2830423" h="294335" stroke="0" extrusionOk="0">
                  <a:moveTo>
                    <a:pt x="0" y="75323"/>
                  </a:moveTo>
                  <a:cubicBezTo>
                    <a:pt x="3960" y="27052"/>
                    <a:pt x="31036" y="2106"/>
                    <a:pt x="75323" y="0"/>
                  </a:cubicBezTo>
                  <a:cubicBezTo>
                    <a:pt x="241812" y="4516"/>
                    <a:pt x="405846" y="-15419"/>
                    <a:pt x="718469" y="0"/>
                  </a:cubicBezTo>
                  <a:cubicBezTo>
                    <a:pt x="1031092" y="15419"/>
                    <a:pt x="1179340" y="18191"/>
                    <a:pt x="1442009" y="0"/>
                  </a:cubicBezTo>
                  <a:cubicBezTo>
                    <a:pt x="1704678" y="-18191"/>
                    <a:pt x="1835706" y="12102"/>
                    <a:pt x="2111954" y="0"/>
                  </a:cubicBezTo>
                  <a:cubicBezTo>
                    <a:pt x="2388203" y="-12102"/>
                    <a:pt x="2466096" y="-15561"/>
                    <a:pt x="2755100" y="0"/>
                  </a:cubicBezTo>
                  <a:cubicBezTo>
                    <a:pt x="2791824" y="1312"/>
                    <a:pt x="2832381" y="32243"/>
                    <a:pt x="2830423" y="75323"/>
                  </a:cubicBezTo>
                  <a:cubicBezTo>
                    <a:pt x="2823446" y="116555"/>
                    <a:pt x="2826512" y="182150"/>
                    <a:pt x="2830423" y="219012"/>
                  </a:cubicBezTo>
                  <a:cubicBezTo>
                    <a:pt x="2840251" y="258756"/>
                    <a:pt x="2794763" y="294332"/>
                    <a:pt x="2755100" y="294335"/>
                  </a:cubicBezTo>
                  <a:cubicBezTo>
                    <a:pt x="2591768" y="287784"/>
                    <a:pt x="2311315" y="306513"/>
                    <a:pt x="2111954" y="294335"/>
                  </a:cubicBezTo>
                  <a:cubicBezTo>
                    <a:pt x="1912593" y="282157"/>
                    <a:pt x="1575875" y="326296"/>
                    <a:pt x="1415212" y="294335"/>
                  </a:cubicBezTo>
                  <a:cubicBezTo>
                    <a:pt x="1254549" y="262374"/>
                    <a:pt x="951779" y="280326"/>
                    <a:pt x="772065" y="294335"/>
                  </a:cubicBezTo>
                  <a:cubicBezTo>
                    <a:pt x="592351" y="308344"/>
                    <a:pt x="391121" y="262884"/>
                    <a:pt x="75323" y="294335"/>
                  </a:cubicBezTo>
                  <a:cubicBezTo>
                    <a:pt x="39507" y="292306"/>
                    <a:pt x="806" y="268978"/>
                    <a:pt x="0" y="219012"/>
                  </a:cubicBezTo>
                  <a:cubicBezTo>
                    <a:pt x="5883" y="178863"/>
                    <a:pt x="-3434" y="127696"/>
                    <a:pt x="0" y="75323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601980650">
                    <a:prstGeom prst="roundRect">
                      <a:avLst>
                        <a:gd name="adj" fmla="val 2559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77143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57"/>
                </a:lnSpc>
              </a:pPr>
              <a:r>
                <a:rPr lang="ja-JP" altLang="en-US" sz="1600" b="1" spc="143" dirty="0">
                  <a:solidFill>
                    <a:srgbClr val="C68C5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フードバンク活動団体等</a:t>
              </a:r>
              <a:endParaRPr lang="ja-JP" altLang="en-US" sz="1400" b="1" spc="143" dirty="0">
                <a:solidFill>
                  <a:srgbClr val="C68C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37" name="右矢印 44">
              <a:extLst>
                <a:ext uri="{FF2B5EF4-FFF2-40B4-BE49-F238E27FC236}">
                  <a16:creationId xmlns:a16="http://schemas.microsoft.com/office/drawing/2014/main" id="{CC621F86-5A9C-44DC-9D3F-77A047B83B0C}"/>
                </a:ext>
              </a:extLst>
            </p:cNvPr>
            <p:cNvSpPr/>
            <p:nvPr/>
          </p:nvSpPr>
          <p:spPr>
            <a:xfrm rot="5400000">
              <a:off x="3329041" y="6649806"/>
              <a:ext cx="284480" cy="180975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962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839E6BBF-0020-4818-87B1-124637741078}"/>
                </a:ext>
              </a:extLst>
            </p:cNvPr>
            <p:cNvSpPr/>
            <p:nvPr/>
          </p:nvSpPr>
          <p:spPr>
            <a:xfrm>
              <a:off x="1879089" y="7635173"/>
              <a:ext cx="3365360" cy="623357"/>
            </a:xfrm>
            <a:custGeom>
              <a:avLst/>
              <a:gdLst>
                <a:gd name="connsiteX0" fmla="*/ 0 w 3365360"/>
                <a:gd name="connsiteY0" fmla="*/ 125133 h 623357"/>
                <a:gd name="connsiteX1" fmla="*/ 125133 w 3365360"/>
                <a:gd name="connsiteY1" fmla="*/ 0 h 623357"/>
                <a:gd name="connsiteX2" fmla="*/ 748152 w 3365360"/>
                <a:gd name="connsiteY2" fmla="*/ 0 h 623357"/>
                <a:gd name="connsiteX3" fmla="*/ 1308869 w 3365360"/>
                <a:gd name="connsiteY3" fmla="*/ 0 h 623357"/>
                <a:gd name="connsiteX4" fmla="*/ 1869586 w 3365360"/>
                <a:gd name="connsiteY4" fmla="*/ 0 h 623357"/>
                <a:gd name="connsiteX5" fmla="*/ 2554906 w 3365360"/>
                <a:gd name="connsiteY5" fmla="*/ 0 h 623357"/>
                <a:gd name="connsiteX6" fmla="*/ 3240227 w 3365360"/>
                <a:gd name="connsiteY6" fmla="*/ 0 h 623357"/>
                <a:gd name="connsiteX7" fmla="*/ 3365360 w 3365360"/>
                <a:gd name="connsiteY7" fmla="*/ 125133 h 623357"/>
                <a:gd name="connsiteX8" fmla="*/ 3365360 w 3365360"/>
                <a:gd name="connsiteY8" fmla="*/ 498224 h 623357"/>
                <a:gd name="connsiteX9" fmla="*/ 3240227 w 3365360"/>
                <a:gd name="connsiteY9" fmla="*/ 623357 h 623357"/>
                <a:gd name="connsiteX10" fmla="*/ 2586057 w 3365360"/>
                <a:gd name="connsiteY10" fmla="*/ 623357 h 623357"/>
                <a:gd name="connsiteX11" fmla="*/ 1963038 w 3365360"/>
                <a:gd name="connsiteY11" fmla="*/ 623357 h 623357"/>
                <a:gd name="connsiteX12" fmla="*/ 1402322 w 3365360"/>
                <a:gd name="connsiteY12" fmla="*/ 623357 h 623357"/>
                <a:gd name="connsiteX13" fmla="*/ 717001 w 3365360"/>
                <a:gd name="connsiteY13" fmla="*/ 623357 h 623357"/>
                <a:gd name="connsiteX14" fmla="*/ 125133 w 3365360"/>
                <a:gd name="connsiteY14" fmla="*/ 623357 h 623357"/>
                <a:gd name="connsiteX15" fmla="*/ 0 w 3365360"/>
                <a:gd name="connsiteY15" fmla="*/ 498224 h 623357"/>
                <a:gd name="connsiteX16" fmla="*/ 0 w 3365360"/>
                <a:gd name="connsiteY16" fmla="*/ 125133 h 6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5360" h="623357" fill="none" extrusionOk="0">
                  <a:moveTo>
                    <a:pt x="0" y="125133"/>
                  </a:moveTo>
                  <a:cubicBezTo>
                    <a:pt x="-914" y="60183"/>
                    <a:pt x="51172" y="10232"/>
                    <a:pt x="125133" y="0"/>
                  </a:cubicBezTo>
                  <a:cubicBezTo>
                    <a:pt x="261599" y="-21797"/>
                    <a:pt x="524581" y="30526"/>
                    <a:pt x="748152" y="0"/>
                  </a:cubicBezTo>
                  <a:cubicBezTo>
                    <a:pt x="971723" y="-30526"/>
                    <a:pt x="1029423" y="17204"/>
                    <a:pt x="1308869" y="0"/>
                  </a:cubicBezTo>
                  <a:cubicBezTo>
                    <a:pt x="1588315" y="-17204"/>
                    <a:pt x="1716483" y="-20252"/>
                    <a:pt x="1869586" y="0"/>
                  </a:cubicBezTo>
                  <a:cubicBezTo>
                    <a:pt x="2022689" y="20252"/>
                    <a:pt x="2379849" y="-23698"/>
                    <a:pt x="2554906" y="0"/>
                  </a:cubicBezTo>
                  <a:cubicBezTo>
                    <a:pt x="2729963" y="23698"/>
                    <a:pt x="2900582" y="9836"/>
                    <a:pt x="3240227" y="0"/>
                  </a:cubicBezTo>
                  <a:cubicBezTo>
                    <a:pt x="3311161" y="-6279"/>
                    <a:pt x="3363321" y="47428"/>
                    <a:pt x="3365360" y="125133"/>
                  </a:cubicBezTo>
                  <a:cubicBezTo>
                    <a:pt x="3347916" y="310906"/>
                    <a:pt x="3348679" y="397053"/>
                    <a:pt x="3365360" y="498224"/>
                  </a:cubicBezTo>
                  <a:cubicBezTo>
                    <a:pt x="3363246" y="584425"/>
                    <a:pt x="3302673" y="631205"/>
                    <a:pt x="3240227" y="623357"/>
                  </a:cubicBezTo>
                  <a:cubicBezTo>
                    <a:pt x="2934980" y="649771"/>
                    <a:pt x="2798637" y="601402"/>
                    <a:pt x="2586057" y="623357"/>
                  </a:cubicBezTo>
                  <a:cubicBezTo>
                    <a:pt x="2373477" y="645313"/>
                    <a:pt x="2253568" y="621597"/>
                    <a:pt x="1963038" y="623357"/>
                  </a:cubicBezTo>
                  <a:cubicBezTo>
                    <a:pt x="1672508" y="625117"/>
                    <a:pt x="1548120" y="609194"/>
                    <a:pt x="1402322" y="623357"/>
                  </a:cubicBezTo>
                  <a:cubicBezTo>
                    <a:pt x="1256524" y="637520"/>
                    <a:pt x="1059377" y="620598"/>
                    <a:pt x="717001" y="623357"/>
                  </a:cubicBezTo>
                  <a:cubicBezTo>
                    <a:pt x="374625" y="626116"/>
                    <a:pt x="264060" y="602933"/>
                    <a:pt x="125133" y="623357"/>
                  </a:cubicBezTo>
                  <a:cubicBezTo>
                    <a:pt x="47724" y="633159"/>
                    <a:pt x="-5937" y="569309"/>
                    <a:pt x="0" y="498224"/>
                  </a:cubicBezTo>
                  <a:cubicBezTo>
                    <a:pt x="13963" y="371384"/>
                    <a:pt x="-10783" y="256042"/>
                    <a:pt x="0" y="125133"/>
                  </a:cubicBezTo>
                  <a:close/>
                </a:path>
                <a:path w="3365360" h="623357" stroke="0" extrusionOk="0">
                  <a:moveTo>
                    <a:pt x="0" y="125133"/>
                  </a:moveTo>
                  <a:cubicBezTo>
                    <a:pt x="3609" y="54104"/>
                    <a:pt x="42558" y="2292"/>
                    <a:pt x="125133" y="0"/>
                  </a:cubicBezTo>
                  <a:cubicBezTo>
                    <a:pt x="392284" y="926"/>
                    <a:pt x="558491" y="26125"/>
                    <a:pt x="810454" y="0"/>
                  </a:cubicBezTo>
                  <a:cubicBezTo>
                    <a:pt x="1062417" y="-26125"/>
                    <a:pt x="1125069" y="13508"/>
                    <a:pt x="1402322" y="0"/>
                  </a:cubicBezTo>
                  <a:cubicBezTo>
                    <a:pt x="1679575" y="-13508"/>
                    <a:pt x="1867321" y="29844"/>
                    <a:pt x="2025340" y="0"/>
                  </a:cubicBezTo>
                  <a:cubicBezTo>
                    <a:pt x="2183359" y="-29844"/>
                    <a:pt x="2312210" y="22068"/>
                    <a:pt x="2586057" y="0"/>
                  </a:cubicBezTo>
                  <a:cubicBezTo>
                    <a:pt x="2859904" y="-22068"/>
                    <a:pt x="2981779" y="-6301"/>
                    <a:pt x="3240227" y="0"/>
                  </a:cubicBezTo>
                  <a:cubicBezTo>
                    <a:pt x="3308849" y="-8291"/>
                    <a:pt x="3361340" y="49856"/>
                    <a:pt x="3365360" y="125133"/>
                  </a:cubicBezTo>
                  <a:cubicBezTo>
                    <a:pt x="3369224" y="300609"/>
                    <a:pt x="3350315" y="387832"/>
                    <a:pt x="3365360" y="498224"/>
                  </a:cubicBezTo>
                  <a:cubicBezTo>
                    <a:pt x="3353310" y="563908"/>
                    <a:pt x="3299066" y="632459"/>
                    <a:pt x="3240227" y="623357"/>
                  </a:cubicBezTo>
                  <a:cubicBezTo>
                    <a:pt x="3085018" y="633384"/>
                    <a:pt x="2891921" y="627016"/>
                    <a:pt x="2679510" y="623357"/>
                  </a:cubicBezTo>
                  <a:cubicBezTo>
                    <a:pt x="2467099" y="619698"/>
                    <a:pt x="2163612" y="623692"/>
                    <a:pt x="2025340" y="623357"/>
                  </a:cubicBezTo>
                  <a:cubicBezTo>
                    <a:pt x="1887068" y="623023"/>
                    <a:pt x="1627672" y="634752"/>
                    <a:pt x="1433472" y="623357"/>
                  </a:cubicBezTo>
                  <a:cubicBezTo>
                    <a:pt x="1239272" y="611962"/>
                    <a:pt x="917676" y="596932"/>
                    <a:pt x="779303" y="623357"/>
                  </a:cubicBezTo>
                  <a:cubicBezTo>
                    <a:pt x="640930" y="649782"/>
                    <a:pt x="304762" y="607345"/>
                    <a:pt x="125133" y="623357"/>
                  </a:cubicBezTo>
                  <a:cubicBezTo>
                    <a:pt x="62681" y="633500"/>
                    <a:pt x="7773" y="577390"/>
                    <a:pt x="0" y="498224"/>
                  </a:cubicBezTo>
                  <a:cubicBezTo>
                    <a:pt x="726" y="402244"/>
                    <a:pt x="11246" y="252285"/>
                    <a:pt x="0" y="125133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03773814">
                    <a:prstGeom prst="roundRect">
                      <a:avLst>
                        <a:gd name="adj" fmla="val 200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57"/>
                </a:lnSpc>
              </a:pPr>
              <a:r>
                <a:rPr lang="ja-JP" altLang="en-US" sz="1600" b="1" spc="214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支援が必要な方・こども支援団体へ</a:t>
              </a:r>
              <a:endParaRPr lang="en-US" altLang="ja-JP" sz="1600" b="1" spc="214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571"/>
                </a:lnSpc>
              </a:pPr>
              <a:r>
                <a:rPr lang="en-US" altLang="ja-JP" sz="900" dirty="0">
                  <a:solidFill>
                    <a:srgbClr val="66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 </a:t>
              </a:r>
              <a:endPara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  <a:p>
              <a:r>
                <a:rPr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＊生活に困っている方、ひとり親、介護中の家庭　など</a:t>
              </a:r>
              <a:endParaRPr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＊信州こどもカフェ等子どもの居場所</a:t>
              </a:r>
              <a:endPara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30C03CAE-6941-43A3-8106-CF7BCC614469}"/>
                </a:ext>
              </a:extLst>
            </p:cNvPr>
            <p:cNvSpPr/>
            <p:nvPr/>
          </p:nvSpPr>
          <p:spPr>
            <a:xfrm>
              <a:off x="3509371" y="6555273"/>
              <a:ext cx="621030" cy="327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b="1" kern="100" spc="286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寄付</a:t>
              </a:r>
              <a:endParaRPr lang="ja-JP" altLang="en-US" sz="1400" b="1" kern="100" spc="286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C27E3FF4-AE22-4260-9999-C733E2969E28}"/>
                </a:ext>
              </a:extLst>
            </p:cNvPr>
            <p:cNvSpPr/>
            <p:nvPr/>
          </p:nvSpPr>
          <p:spPr>
            <a:xfrm>
              <a:off x="3575104" y="7329071"/>
              <a:ext cx="998855" cy="327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食料の提供</a:t>
              </a:r>
              <a:endPara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52" name="右矢印 44">
            <a:extLst>
              <a:ext uri="{FF2B5EF4-FFF2-40B4-BE49-F238E27FC236}">
                <a16:creationId xmlns:a16="http://schemas.microsoft.com/office/drawing/2014/main" id="{BF5B0FD1-9027-4F93-864A-B85D4431169B}"/>
              </a:ext>
            </a:extLst>
          </p:cNvPr>
          <p:cNvSpPr/>
          <p:nvPr/>
        </p:nvSpPr>
        <p:spPr>
          <a:xfrm rot="5400000">
            <a:off x="4115392" y="2593154"/>
            <a:ext cx="415573" cy="19255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962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 descr="食品, 部屋, シャツ が含まれている画像&#10;&#10;自動的に生成された説明">
            <a:extLst>
              <a:ext uri="{FF2B5EF4-FFF2-40B4-BE49-F238E27FC236}">
                <a16:creationId xmlns:a16="http://schemas.microsoft.com/office/drawing/2014/main" id="{305F1045-8E88-4E22-8681-23C91431C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2" t="52300" r="21239" b="22470"/>
          <a:stretch/>
        </p:blipFill>
        <p:spPr>
          <a:xfrm rot="20786866" flipH="1">
            <a:off x="4001760" y="4419903"/>
            <a:ext cx="1079078" cy="1235349"/>
          </a:xfrm>
          <a:prstGeom prst="rect">
            <a:avLst/>
          </a:prstGeom>
        </p:spPr>
      </p:pic>
      <p:pic>
        <p:nvPicPr>
          <p:cNvPr id="8" name="図 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CD5A404-ECBD-44BA-8695-430AD3C32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7" t="5206" r="39426" b="67054"/>
          <a:stretch/>
        </p:blipFill>
        <p:spPr>
          <a:xfrm>
            <a:off x="39277" y="219042"/>
            <a:ext cx="2622067" cy="263616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00EEC12-1181-4195-B2BC-3CD3EAF9E4EB}"/>
              </a:ext>
            </a:extLst>
          </p:cNvPr>
          <p:cNvSpPr txBox="1"/>
          <p:nvPr/>
        </p:nvSpPr>
        <p:spPr>
          <a:xfrm>
            <a:off x="280382" y="1051089"/>
            <a:ext cx="210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集まった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食品の流れ</a:t>
            </a:r>
          </a:p>
        </p:txBody>
      </p:sp>
      <p:pic>
        <p:nvPicPr>
          <p:cNvPr id="25" name="図 24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F545D844-E72A-430C-BF5B-A862E61F1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7" t="5206" r="39426" b="67054"/>
          <a:stretch/>
        </p:blipFill>
        <p:spPr>
          <a:xfrm>
            <a:off x="22703" y="3719003"/>
            <a:ext cx="2622067" cy="26361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097A7D-0709-4F00-928C-CCBCBF35343E}"/>
              </a:ext>
            </a:extLst>
          </p:cNvPr>
          <p:cNvSpPr txBox="1"/>
          <p:nvPr/>
        </p:nvSpPr>
        <p:spPr>
          <a:xfrm>
            <a:off x="280382" y="4599057"/>
            <a:ext cx="199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食品の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受付場所</a:t>
            </a:r>
            <a:endParaRPr kumimoji="1" lang="ja-JP" altLang="en-US" sz="2000" dirty="0"/>
          </a:p>
        </p:txBody>
      </p:sp>
      <p:pic>
        <p:nvPicPr>
          <p:cNvPr id="26" name="コンテンツ プレースホルダー 4" descr="食品, 部屋, シャツ が含まれている画像&#10;&#10;自動的に生成された説明">
            <a:extLst>
              <a:ext uri="{FF2B5EF4-FFF2-40B4-BE49-F238E27FC236}">
                <a16:creationId xmlns:a16="http://schemas.microsoft.com/office/drawing/2014/main" id="{2761634F-3BAB-421F-B4B6-8C6FDDA17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9" t="18349" r="22850" b="52429"/>
          <a:stretch/>
        </p:blipFill>
        <p:spPr>
          <a:xfrm>
            <a:off x="4977114" y="3901750"/>
            <a:ext cx="1600504" cy="199174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542CA7-702C-44E3-9E87-D24D8992594C}"/>
              </a:ext>
            </a:extLst>
          </p:cNvPr>
          <p:cNvSpPr txBox="1"/>
          <p:nvPr/>
        </p:nvSpPr>
        <p:spPr>
          <a:xfrm>
            <a:off x="2627948" y="5669346"/>
            <a:ext cx="5142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詳細についてはホームページをご覧ください。</a:t>
            </a:r>
            <a:endParaRPr kumimoji="1" lang="en-US" altLang="ja-JP" sz="11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1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大量に寄付いただける場合は事前に連絡をお願いします。</a:t>
            </a:r>
          </a:p>
        </p:txBody>
      </p:sp>
      <p:pic>
        <p:nvPicPr>
          <p:cNvPr id="29" name="図 28" descr="QR コード&#10;&#10;自動的に生成された説明">
            <a:extLst>
              <a:ext uri="{FF2B5EF4-FFF2-40B4-BE49-F238E27FC236}">
                <a16:creationId xmlns:a16="http://schemas.microsoft.com/office/drawing/2014/main" id="{1656B259-570D-4029-A02C-152232650EA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4192" r="4742" b="4507"/>
          <a:stretch/>
        </p:blipFill>
        <p:spPr>
          <a:xfrm>
            <a:off x="5542361" y="4741548"/>
            <a:ext cx="565118" cy="561443"/>
          </a:xfrm>
          <a:prstGeom prst="rect">
            <a:avLst/>
          </a:prstGeom>
        </p:spPr>
      </p:pic>
      <p:pic>
        <p:nvPicPr>
          <p:cNvPr id="30" name="図 29" descr="食品, 部屋, シャツ が含まれている画像&#10;&#10;自動的に生成された説明">
            <a:extLst>
              <a:ext uri="{FF2B5EF4-FFF2-40B4-BE49-F238E27FC236}">
                <a16:creationId xmlns:a16="http://schemas.microsoft.com/office/drawing/2014/main" id="{BDDD4CF7-698C-4FFE-A376-123AE72DF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52697" r="60554" b="24815"/>
          <a:stretch/>
        </p:blipFill>
        <p:spPr>
          <a:xfrm rot="21053164">
            <a:off x="3363499" y="4681225"/>
            <a:ext cx="726900" cy="988108"/>
          </a:xfrm>
          <a:prstGeom prst="rect">
            <a:avLst/>
          </a:prstGeom>
        </p:spPr>
      </p:pic>
      <p:pic>
        <p:nvPicPr>
          <p:cNvPr id="31" name="図 30" descr="食品, 部屋, シャツ が含まれている画像&#10;&#10;自動的に生成された説明">
            <a:extLst>
              <a:ext uri="{FF2B5EF4-FFF2-40B4-BE49-F238E27FC236}">
                <a16:creationId xmlns:a16="http://schemas.microsoft.com/office/drawing/2014/main" id="{08204546-4747-4C0C-BD69-C95814CE9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2" t="52300" r="21239" b="22470"/>
          <a:stretch/>
        </p:blipFill>
        <p:spPr>
          <a:xfrm flipH="1">
            <a:off x="2476784" y="4899681"/>
            <a:ext cx="754145" cy="86335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8C4E1D9-A00E-44D3-BEA0-A4F812C312A1}"/>
              </a:ext>
            </a:extLst>
          </p:cNvPr>
          <p:cNvSpPr txBox="1"/>
          <p:nvPr/>
        </p:nvSpPr>
        <p:spPr>
          <a:xfrm>
            <a:off x="5247600" y="5331361"/>
            <a:ext cx="1804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常設受付会場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3" name="図 32" descr="QR コード&#10;&#10;自動的に生成された説明">
            <a:extLst>
              <a:ext uri="{FF2B5EF4-FFF2-40B4-BE49-F238E27FC236}">
                <a16:creationId xmlns:a16="http://schemas.microsoft.com/office/drawing/2014/main" id="{26F976C4-554C-40C4-BE33-7D7846A28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80" y="8669867"/>
            <a:ext cx="601272" cy="6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4FAF6E84BD1264DBFDC0CABBDB294A3" ma:contentTypeVersion="26" ma:contentTypeDescription="新しいドキュメントを作成します。" ma:contentTypeScope="" ma:versionID="5b30149c1d5e432689734a8a14796cb5">
  <xsd:schema xmlns:xsd="http://www.w3.org/2001/XMLSchema" xmlns:xs="http://www.w3.org/2001/XMLSchema" xmlns:p="http://schemas.microsoft.com/office/2006/metadata/properties" xmlns:ns2="6699d993-d69d-46e6-a2e0-44758e94cca7" xmlns:ns3="3e60f42a-13bd-4172-a2d3-3665d3658cd1" targetNamespace="http://schemas.microsoft.com/office/2006/metadata/properties" ma:root="true" ma:fieldsID="72fc9949648c2fd3274f54f4c3943f42" ns2:_="" ns3:_="">
    <xsd:import namespace="6699d993-d69d-46e6-a2e0-44758e94cca7"/>
    <xsd:import namespace="3e60f42a-13bd-4172-a2d3-3665d3658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_x5834__x6240_" minOccurs="0"/>
                <xsd:element ref="ns2:b88404cf-2a87-449f-906f-fa43bbf69cb9CountryOrRegion" minOccurs="0"/>
                <xsd:element ref="ns2:b88404cf-2a87-449f-906f-fa43bbf69cb9State" minOccurs="0"/>
                <xsd:element ref="ns2:b88404cf-2a87-449f-906f-fa43bbf69cb9City" minOccurs="0"/>
                <xsd:element ref="ns2:b88404cf-2a87-449f-906f-fa43bbf69cb9PostalCode" minOccurs="0"/>
                <xsd:element ref="ns2:b88404cf-2a87-449f-906f-fa43bbf69cb9Street" minOccurs="0"/>
                <xsd:element ref="ns2:b88404cf-2a87-449f-906f-fa43bbf69cb9GeoLoc" minOccurs="0"/>
                <xsd:element ref="ns2:b88404cf-2a87-449f-906f-fa43bbf69cb9DispNam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9d993-d69d-46e6-a2e0-44758e94c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x5834__x6240_" ma:index="21" nillable="true" ma:displayName="場所" ma:format="Dropdown" ma:internalName="_x5834__x6240_">
      <xsd:simpleType>
        <xsd:restriction base="dms:Unknown"/>
      </xsd:simpleType>
    </xsd:element>
    <xsd:element name="b88404cf-2a87-449f-906f-fa43bbf69cb9CountryOrRegion" ma:index="22" nillable="true" ma:displayName="場所: 国/地域" ma:internalName="CountryOrRegion" ma:readOnly="true">
      <xsd:simpleType>
        <xsd:restriction base="dms:Text"/>
      </xsd:simpleType>
    </xsd:element>
    <xsd:element name="b88404cf-2a87-449f-906f-fa43bbf69cb9State" ma:index="23" nillable="true" ma:displayName="場所: 都道府県" ma:internalName="State" ma:readOnly="true">
      <xsd:simpleType>
        <xsd:restriction base="dms:Text"/>
      </xsd:simpleType>
    </xsd:element>
    <xsd:element name="b88404cf-2a87-449f-906f-fa43bbf69cb9City" ma:index="24" nillable="true" ma:displayName="場所:市区町村" ma:internalName="City" ma:readOnly="true">
      <xsd:simpleType>
        <xsd:restriction base="dms:Text"/>
      </xsd:simpleType>
    </xsd:element>
    <xsd:element name="b88404cf-2a87-449f-906f-fa43bbf69cb9PostalCode" ma:index="25" nillable="true" ma:displayName="場所: 郵便番号コード" ma:internalName="PostalCode" ma:readOnly="true">
      <xsd:simpleType>
        <xsd:restriction base="dms:Text"/>
      </xsd:simpleType>
    </xsd:element>
    <xsd:element name="b88404cf-2a87-449f-906f-fa43bbf69cb9Street" ma:index="26" nillable="true" ma:displayName="場所: 番地" ma:internalName="Street" ma:readOnly="true">
      <xsd:simpleType>
        <xsd:restriction base="dms:Text"/>
      </xsd:simpleType>
    </xsd:element>
    <xsd:element name="b88404cf-2a87-449f-906f-fa43bbf69cb9GeoLoc" ma:index="27" nillable="true" ma:displayName="場所: 座標" ma:internalName="GeoLoc" ma:readOnly="true">
      <xsd:simpleType>
        <xsd:restriction base="dms:Unknown"/>
      </xsd:simpleType>
    </xsd:element>
    <xsd:element name="b88404cf-2a87-449f-906f-fa43bbf69cb9DispName" ma:index="28" nillable="true" ma:displayName="場所: 名前" ma:internalName="DispName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画像タグ" ma:readOnly="false" ma:fieldId="{5cf76f15-5ced-4ddc-b409-7134ff3c332f}" ma:taxonomyMulti="true" ma:sspId="d833ce90-ce59-4950-82c7-aaae289592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0f42a-13bd-4172-a2d3-3665d3658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06cc74be-ed06-40ae-91d3-4d9e818db131}" ma:internalName="TaxCatchAll" ma:showField="CatchAllData" ma:web="3e60f42a-13bd-4172-a2d3-3665d3658c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E27B2-B8A7-4AA6-8A09-EAECA6A545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81D843-338A-449F-827E-2A1EDBC36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9d993-d69d-46e6-a2e0-44758e94cca7"/>
    <ds:schemaRef ds:uri="3e60f42a-13bd-4172-a2d3-3665d3658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442</Words>
  <Application>Microsoft Office PowerPoint</Application>
  <PresentationFormat>A4 210 x 297 mm</PresentationFormat>
  <Paragraphs>91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メイリオ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宮崎　愛生</dc:creator>
  <cp:lastModifiedBy>豊田 尊城</cp:lastModifiedBy>
  <cp:revision>37</cp:revision>
  <cp:lastPrinted>2024-06-17T04:16:29Z</cp:lastPrinted>
  <dcterms:created xsi:type="dcterms:W3CDTF">2023-05-11T10:43:59Z</dcterms:created>
  <dcterms:modified xsi:type="dcterms:W3CDTF">2024-06-17T04:17:50Z</dcterms:modified>
</cp:coreProperties>
</file>