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94" r:id="rId2"/>
  </p:sldMasterIdLst>
  <p:notesMasterIdLst>
    <p:notesMasterId r:id="rId10"/>
  </p:notesMasterIdLst>
  <p:handoutMasterIdLst>
    <p:handoutMasterId r:id="rId11"/>
  </p:handoutMasterIdLst>
  <p:sldIdLst>
    <p:sldId id="261" r:id="rId3"/>
    <p:sldId id="263" r:id="rId4"/>
    <p:sldId id="262" r:id="rId5"/>
    <p:sldId id="265" r:id="rId6"/>
    <p:sldId id="266" r:id="rId7"/>
    <p:sldId id="257" r:id="rId8"/>
    <p:sldId id="256" r:id="rId9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527BC498-5B64-4F32-A39B-1757CB89D631}">
          <p14:sldIdLst>
            <p14:sldId id="261"/>
            <p14:sldId id="263"/>
            <p14:sldId id="262"/>
            <p14:sldId id="265"/>
            <p14:sldId id="266"/>
            <p14:sldId id="257"/>
            <p14:sldId id="256"/>
          </p14:sldIdLst>
        </p14:section>
        <p14:section name="タイトルなしのセクション" id="{1F24285F-32C8-47E7-8FD7-79EB26372C50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97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8609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 イメージ プレースホルダー 7">
            <a:extLst>
              <a:ext uri="{FF2B5EF4-FFF2-40B4-BE49-F238E27FC236}">
                <a16:creationId xmlns:a16="http://schemas.microsoft.com/office/drawing/2014/main" id="{97F8C7CB-593A-475E-A567-1F5625F95AF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55865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1B4D-5848-4B9B-A2E4-CAB085E07B6B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17E-2E9F-4677-ABC7-3BD669D8BF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906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1B4D-5848-4B9B-A2E4-CAB085E07B6B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17E-2E9F-4677-ABC7-3BD669D8BF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891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1B4D-5848-4B9B-A2E4-CAB085E07B6B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17E-2E9F-4677-ABC7-3BD669D8BFE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1153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1B4D-5848-4B9B-A2E4-CAB085E07B6B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17E-2E9F-4677-ABC7-3BD669D8BF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257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1B4D-5848-4B9B-A2E4-CAB085E07B6B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17E-2E9F-4677-ABC7-3BD669D8BFE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8406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1B4D-5848-4B9B-A2E4-CAB085E07B6B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17E-2E9F-4677-ABC7-3BD669D8BF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755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1B4D-5848-4B9B-A2E4-CAB085E07B6B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17E-2E9F-4677-ABC7-3BD669D8BF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253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1B4D-5848-4B9B-A2E4-CAB085E07B6B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17E-2E9F-4677-ABC7-3BD669D8BF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270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A382-801F-4A5E-8BCA-89A94643532C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4A7-6CE3-4E6A-A74B-614C31D6D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0050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A382-801F-4A5E-8BCA-89A94643532C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4A7-6CE3-4E6A-A74B-614C31D6D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0493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A382-801F-4A5E-8BCA-89A94643532C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4A7-6CE3-4E6A-A74B-614C31D6D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51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742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A382-801F-4A5E-8BCA-89A94643532C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4A7-6CE3-4E6A-A74B-614C31D6D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9910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A382-801F-4A5E-8BCA-89A94643532C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4A7-6CE3-4E6A-A74B-614C31D6D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3352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A382-801F-4A5E-8BCA-89A94643532C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4A7-6CE3-4E6A-A74B-614C31D6D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4975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A382-801F-4A5E-8BCA-89A94643532C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4A7-6CE3-4E6A-A74B-614C31D6D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9173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A382-801F-4A5E-8BCA-89A94643532C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4A7-6CE3-4E6A-A74B-614C31D6D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0305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A382-801F-4A5E-8BCA-89A94643532C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4A7-6CE3-4E6A-A74B-614C31D6D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6129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A382-801F-4A5E-8BCA-89A94643532C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4A7-6CE3-4E6A-A74B-614C31D6D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1165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A382-801F-4A5E-8BCA-89A94643532C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4A7-6CE3-4E6A-A74B-614C31D6D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653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1B4D-5848-4B9B-A2E4-CAB085E07B6B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17E-2E9F-4677-ABC7-3BD669D8BF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218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1B4D-5848-4B9B-A2E4-CAB085E07B6B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17E-2E9F-4677-ABC7-3BD669D8BF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50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1B4D-5848-4B9B-A2E4-CAB085E07B6B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17E-2E9F-4677-ABC7-3BD669D8BF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172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1B4D-5848-4B9B-A2E4-CAB085E07B6B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17E-2E9F-4677-ABC7-3BD669D8BF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81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1B4D-5848-4B9B-A2E4-CAB085E07B6B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17E-2E9F-4677-ABC7-3BD669D8BF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260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1B4D-5848-4B9B-A2E4-CAB085E07B6B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17E-2E9F-4677-ABC7-3BD669D8BF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31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1B4D-5848-4B9B-A2E4-CAB085E07B6B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17E-2E9F-4677-ABC7-3BD669D8BF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933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11B4D-5848-4B9B-A2E4-CAB085E07B6B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ADB517E-2E9F-4677-ABC7-3BD669D8BF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72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A382-801F-4A5E-8BCA-89A94643532C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D14A7-6CE3-4E6A-A74B-614C31D6D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772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machivc-entry@nsyakyo.or.j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BCBAD6-078E-4BC4-A317-0E738A854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341" y="846638"/>
            <a:ext cx="11707318" cy="575507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ja-JP" altLang="en-US" sz="2400" b="1" dirty="0">
                <a:latin typeface="Meiryo-Bold"/>
              </a:rPr>
              <a:t>研修が始まる前に、ご確認ください。</a:t>
            </a:r>
          </a:p>
          <a:p>
            <a:pPr>
              <a:lnSpc>
                <a:spcPct val="90000"/>
              </a:lnSpc>
            </a:pPr>
            <a:r>
              <a:rPr lang="en-US" altLang="ja-JP" sz="2400" b="1" u="sng" dirty="0">
                <a:latin typeface="Meiryo-Bold"/>
              </a:rPr>
              <a:t>【</a:t>
            </a:r>
            <a:r>
              <a:rPr lang="ja-JP" altLang="en-US" sz="2400" b="1" u="sng" dirty="0">
                <a:latin typeface="Meiryo-Bold"/>
              </a:rPr>
              <a:t>名前の変更</a:t>
            </a:r>
            <a:r>
              <a:rPr lang="en-US" altLang="ja-JP" sz="2400" b="1" u="sng" dirty="0">
                <a:latin typeface="Meiryo-Bold"/>
              </a:rPr>
              <a:t>】</a:t>
            </a:r>
            <a:r>
              <a:rPr lang="ja-JP" altLang="en-US" sz="2400" b="1" dirty="0">
                <a:latin typeface="Meiryo-Bold"/>
              </a:rPr>
              <a:t>　　「所属組織名　氏名」</a:t>
            </a:r>
            <a:r>
              <a:rPr lang="ja-JP" altLang="en-US" sz="2400" dirty="0">
                <a:latin typeface="メイリオ" panose="020B0604030504040204" pitchFamily="50" charset="-128"/>
              </a:rPr>
              <a:t>（例：〇〇社協　○○）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　</a:t>
            </a:r>
            <a:r>
              <a:rPr lang="ja-JP" altLang="en-US" sz="2000" dirty="0">
                <a:latin typeface="メイリオ" panose="020B0604030504040204" pitchFamily="50" charset="-128"/>
              </a:rPr>
              <a:t>参加者の一覧の自分にカーソルを合わせ、右上「・・・」で名前の変更をしてください。</a:t>
            </a:r>
            <a:endParaRPr lang="ja-JP" altLang="en-US" sz="2400" dirty="0">
              <a:latin typeface="メイリオ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2400" b="1" u="sng" dirty="0">
                <a:latin typeface="Meiryo-Bold"/>
              </a:rPr>
              <a:t>【</a:t>
            </a:r>
            <a:r>
              <a:rPr lang="ja-JP" altLang="en-US" sz="2400" b="1" u="sng" dirty="0">
                <a:latin typeface="Meiryo-Bold"/>
              </a:rPr>
              <a:t>音声</a:t>
            </a:r>
            <a:r>
              <a:rPr lang="en-US" altLang="ja-JP" sz="2400" b="1" u="sng" dirty="0">
                <a:latin typeface="Meiryo-Bold"/>
              </a:rPr>
              <a:t>】</a:t>
            </a:r>
            <a:r>
              <a:rPr lang="ja-JP" altLang="en-US" sz="2400" b="1" dirty="0">
                <a:latin typeface="Meiryo-Bold"/>
              </a:rPr>
              <a:t>　　基本「音声なし（ミュート）」、発言時は「音声あり（解除）」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　</a:t>
            </a:r>
            <a:r>
              <a:rPr lang="ja-JP" altLang="en-US" sz="2000" dirty="0">
                <a:latin typeface="メイリオ" panose="020B0604030504040204" pitchFamily="50" charset="-128"/>
              </a:rPr>
              <a:t>画面下部、左端にマイクマークがあります。「ミュート」になっていることを確認してください。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　</a:t>
            </a:r>
            <a:r>
              <a:rPr lang="ja-JP" altLang="en-US" sz="2000" dirty="0">
                <a:latin typeface="メイリオ" panose="020B0604030504040204" pitchFamily="50" charset="-128"/>
              </a:rPr>
              <a:t>発言の時は、クリックして「ミュート解除」に変更してから発言してください。</a:t>
            </a:r>
          </a:p>
          <a:p>
            <a:pPr>
              <a:lnSpc>
                <a:spcPct val="90000"/>
              </a:lnSpc>
            </a:pPr>
            <a:r>
              <a:rPr lang="en-US" altLang="ja-JP" sz="2400" b="1" u="sng" dirty="0">
                <a:latin typeface="Meiryo-Bold"/>
              </a:rPr>
              <a:t>【</a:t>
            </a:r>
            <a:r>
              <a:rPr lang="ja-JP" altLang="en-US" sz="2400" b="1" u="sng" dirty="0">
                <a:latin typeface="Meiryo-Bold"/>
              </a:rPr>
              <a:t>チャット</a:t>
            </a:r>
            <a:r>
              <a:rPr lang="en-US" altLang="ja-JP" sz="2400" b="1" u="sng" dirty="0">
                <a:latin typeface="Meiryo-Bold"/>
              </a:rPr>
              <a:t>】</a:t>
            </a:r>
            <a:r>
              <a:rPr lang="ja-JP" altLang="en-US" sz="2400" b="1" dirty="0">
                <a:latin typeface="Meiryo-Bold"/>
              </a:rPr>
              <a:t>　（文字によるメッセージの送受信）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　</a:t>
            </a:r>
            <a:r>
              <a:rPr lang="ja-JP" altLang="en-US" sz="2000" dirty="0">
                <a:latin typeface="メイリオ" panose="020B0604030504040204" pitchFamily="50" charset="-128"/>
              </a:rPr>
              <a:t>画面下部中央あたりの</a:t>
            </a:r>
            <a:r>
              <a:rPr lang="ja-JP" altLang="en-US" sz="2000" b="1" dirty="0">
                <a:latin typeface="Meiryo-Bold"/>
              </a:rPr>
              <a:t>「チャット」</a:t>
            </a:r>
            <a:r>
              <a:rPr lang="ja-JP" altLang="en-US" sz="2000" dirty="0">
                <a:latin typeface="メイリオ" panose="020B0604030504040204" pitchFamily="50" charset="-128"/>
              </a:rPr>
              <a:t>をクリックすると、チャット欄が表示されます。</a:t>
            </a:r>
            <a:endParaRPr lang="en-US" altLang="ja-JP" sz="2000" dirty="0">
              <a:latin typeface="メイリオ" panose="020B0604030504040204" pitchFamily="50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ja-JP" altLang="en-US" sz="2000" dirty="0">
                <a:latin typeface="メイリオ" panose="020B0604030504040204" pitchFamily="50" charset="-128"/>
              </a:rPr>
              <a:t>　最下部に入力欄がありますので、文字を入力し「</a:t>
            </a:r>
            <a:r>
              <a:rPr lang="en-US" altLang="ja-JP" sz="2000" dirty="0">
                <a:latin typeface="TrebuchetMS"/>
              </a:rPr>
              <a:t>Enter</a:t>
            </a:r>
            <a:r>
              <a:rPr lang="ja-JP" altLang="en-US" sz="2000" dirty="0">
                <a:latin typeface="メイリオ" panose="020B0604030504040204" pitchFamily="50" charset="-128"/>
              </a:rPr>
              <a:t>」を押すと、メッセージが送れます。</a:t>
            </a:r>
            <a:endParaRPr lang="en-US" altLang="ja-JP" sz="2000" dirty="0">
              <a:latin typeface="メイリオ" panose="020B0604030504040204" pitchFamily="50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ja-JP" altLang="en-US" sz="2000" dirty="0">
                <a:latin typeface="メイリオ" panose="020B0604030504040204" pitchFamily="50" charset="-128"/>
              </a:rPr>
              <a:t>　事務局に連絡がある場合はチャットで連絡をしてください。</a:t>
            </a:r>
            <a:endParaRPr lang="en-US" altLang="ja-JP" sz="2000" dirty="0">
              <a:latin typeface="メイリオ" panose="020B0604030504040204" pitchFamily="50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ja-JP" altLang="en-US" sz="2000" dirty="0">
                <a:latin typeface="メイリオ" panose="020B0604030504040204" pitchFamily="50" charset="-128"/>
              </a:rPr>
              <a:t>　緊急連絡先：</a:t>
            </a:r>
            <a:r>
              <a:rPr lang="en-US" altLang="ja-JP" sz="1800" kern="100" dirty="0">
                <a:effectLst/>
                <a:latin typeface="HG丸ｺﾞｼｯｸM-PRO" panose="020F0600000000000000" pitchFamily="50" charset="-128"/>
                <a:cs typeface="Times New Roman" panose="02020603050405020304" pitchFamily="18" charset="0"/>
              </a:rPr>
              <a:t>090-7238-5854</a:t>
            </a:r>
            <a:r>
              <a:rPr lang="ja-JP" altLang="en-US" sz="1800" kern="100" dirty="0">
                <a:effectLst/>
                <a:latin typeface="HG丸ｺﾞｼｯｸM-PRO" panose="020F0600000000000000" pitchFamily="50" charset="-128"/>
                <a:cs typeface="Times New Roman" panose="02020603050405020304" pitchFamily="18" charset="0"/>
              </a:rPr>
              <a:t>　繋がらない場合：</a:t>
            </a:r>
            <a:r>
              <a:rPr lang="en-US" altLang="ja-JP" sz="1800" kern="100" dirty="0">
                <a:effectLst/>
                <a:latin typeface="HG丸ｺﾞｼｯｸM-PRO" panose="020F0600000000000000" pitchFamily="50" charset="-128"/>
                <a:cs typeface="Times New Roman" panose="02020603050405020304" pitchFamily="18" charset="0"/>
              </a:rPr>
              <a:t>026-228-4244</a:t>
            </a:r>
            <a:endParaRPr lang="ja-JP" altLang="en-US" sz="2000" dirty="0">
              <a:latin typeface="メイリオ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2400" b="1" u="sng" dirty="0">
                <a:latin typeface="Meiryo-Bold"/>
              </a:rPr>
              <a:t>【</a:t>
            </a:r>
            <a:r>
              <a:rPr lang="ja-JP" altLang="en-US" sz="2400" b="1" u="sng" dirty="0">
                <a:latin typeface="Meiryo-Bold"/>
              </a:rPr>
              <a:t>画面共有</a:t>
            </a:r>
            <a:r>
              <a:rPr lang="en-US" altLang="ja-JP" sz="2400" b="1" u="sng" dirty="0">
                <a:latin typeface="Meiryo-Bold"/>
              </a:rPr>
              <a:t>】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　</a:t>
            </a:r>
            <a:r>
              <a:rPr lang="ja-JP" altLang="en-US" sz="2000" dirty="0">
                <a:latin typeface="メイリオ" panose="020B0604030504040204" pitchFamily="50" charset="-128"/>
              </a:rPr>
              <a:t>ブレイクアウトルーム（グループ討議）中は、画面共有機能を使用することができます。</a:t>
            </a:r>
            <a:endParaRPr lang="en-US" altLang="ja-JP" sz="2400" dirty="0">
              <a:latin typeface="メイリオ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D49D188-6C0D-4E9C-BB96-5FB46DC8AA89}"/>
              </a:ext>
            </a:extLst>
          </p:cNvPr>
          <p:cNvSpPr txBox="1"/>
          <p:nvPr/>
        </p:nvSpPr>
        <p:spPr>
          <a:xfrm>
            <a:off x="1005840" y="130932"/>
            <a:ext cx="3383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◎本日のルール</a:t>
            </a:r>
          </a:p>
        </p:txBody>
      </p:sp>
    </p:spTree>
    <p:extLst>
      <p:ext uri="{BB962C8B-B14F-4D97-AF65-F5344CB8AC3E}">
        <p14:creationId xmlns:p14="http://schemas.microsoft.com/office/powerpoint/2010/main" val="734823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F5C275C-441B-4C86-AD7B-7A652F0E3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910" y="234518"/>
            <a:ext cx="8596668" cy="722810"/>
          </a:xfrm>
        </p:spPr>
        <p:txBody>
          <a:bodyPr>
            <a:normAutofit/>
          </a:bodyPr>
          <a:lstStyle/>
          <a:p>
            <a:r>
              <a:rPr lang="ja-JP" altLang="en-US" b="1" dirty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◎午前</a:t>
            </a:r>
            <a:r>
              <a:rPr kumimoji="1" lang="ja-JP" altLang="en-US" b="1" dirty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のプログラム</a:t>
            </a: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BCBAD6-078E-4BC4-A317-0E738A854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778" y="1191845"/>
            <a:ext cx="11512445" cy="529889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ja-JP" altLang="en-US" sz="2400" dirty="0"/>
              <a:t>　</a:t>
            </a:r>
            <a:r>
              <a:rPr lang="en-US" altLang="ja-JP" sz="2400" dirty="0"/>
              <a:t>9</a:t>
            </a:r>
            <a:r>
              <a:rPr lang="ja-JP" altLang="en-US" sz="2400" dirty="0"/>
              <a:t>：</a:t>
            </a:r>
            <a:r>
              <a:rPr lang="en-US" altLang="ja-JP" sz="2400" dirty="0"/>
              <a:t>30</a:t>
            </a:r>
            <a:r>
              <a:rPr lang="ja-JP" altLang="en-US" sz="2400" dirty="0"/>
              <a:t>　　受付開始</a:t>
            </a:r>
            <a:endParaRPr lang="en-US" altLang="ja-JP" sz="2400" dirty="0"/>
          </a:p>
          <a:p>
            <a:pPr marL="0" indent="0">
              <a:lnSpc>
                <a:spcPct val="90000"/>
              </a:lnSpc>
              <a:buNone/>
            </a:pPr>
            <a:r>
              <a:rPr lang="ja-JP" altLang="en-US" sz="2400" dirty="0"/>
              <a:t>　</a:t>
            </a:r>
            <a:r>
              <a:rPr lang="en-US" altLang="ja-JP" sz="2400" dirty="0"/>
              <a:t>9</a:t>
            </a:r>
            <a:r>
              <a:rPr lang="ja-JP" altLang="en-US" sz="2400" dirty="0"/>
              <a:t>：</a:t>
            </a:r>
            <a:r>
              <a:rPr lang="en-US" altLang="ja-JP" sz="2400" dirty="0"/>
              <a:t>50</a:t>
            </a:r>
            <a:r>
              <a:rPr lang="ja-JP" altLang="en-US" sz="2400" dirty="0"/>
              <a:t>　　事務連絡</a:t>
            </a:r>
            <a:endParaRPr lang="en-US" altLang="ja-JP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ja-JP" sz="2400" dirty="0"/>
              <a:t>                   </a:t>
            </a:r>
            <a:r>
              <a:rPr lang="ja-JP" altLang="en-US" sz="2400" dirty="0"/>
              <a:t>ブレークアウトセッション　デモンストレーション</a:t>
            </a:r>
            <a:endParaRPr lang="en-US" altLang="ja-JP" sz="2400" dirty="0"/>
          </a:p>
          <a:p>
            <a:pPr marL="0" indent="0">
              <a:lnSpc>
                <a:spcPct val="90000"/>
              </a:lnSpc>
              <a:buNone/>
            </a:pPr>
            <a:r>
              <a:rPr lang="ja-JP" altLang="en-US" sz="2400" dirty="0"/>
              <a:t>   </a:t>
            </a:r>
            <a:r>
              <a:rPr lang="en-US" altLang="ja-JP" sz="2400" dirty="0"/>
              <a:t>10</a:t>
            </a:r>
            <a:r>
              <a:rPr lang="ja-JP" altLang="en-US" sz="2400" dirty="0"/>
              <a:t>：</a:t>
            </a:r>
            <a:r>
              <a:rPr lang="en-US" altLang="ja-JP" sz="2400" dirty="0"/>
              <a:t>00</a:t>
            </a:r>
            <a:r>
              <a:rPr lang="ja-JP" altLang="en-US" sz="2400" dirty="0"/>
              <a:t>　  </a:t>
            </a:r>
            <a:r>
              <a:rPr lang="en-US" altLang="ja-JP" sz="2400" dirty="0"/>
              <a:t>【</a:t>
            </a:r>
            <a:r>
              <a:rPr lang="ja-JP" altLang="en-US" sz="2400" dirty="0"/>
              <a:t>福祉教育推進セミナー</a:t>
            </a:r>
            <a:r>
              <a:rPr lang="en-US" altLang="ja-JP" sz="2400" dirty="0"/>
              <a:t>】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ja-JP" altLang="en-US" sz="2400" dirty="0"/>
              <a:t>　　　　　　「福祉教育ってなに？？」・</a:t>
            </a:r>
            <a:endParaRPr lang="en-US" altLang="ja-JP" sz="2400" dirty="0"/>
          </a:p>
          <a:p>
            <a:pPr marL="0" indent="0">
              <a:lnSpc>
                <a:spcPct val="90000"/>
              </a:lnSpc>
              <a:buNone/>
            </a:pPr>
            <a:r>
              <a:rPr lang="ja-JP" altLang="en-US" sz="2400" dirty="0"/>
              <a:t>　　　　　　「コロナ禍での福祉教育の実践について（全社協プログラム紹介）」</a:t>
            </a:r>
            <a:endParaRPr lang="en-US" altLang="ja-JP" sz="2400" dirty="0"/>
          </a:p>
          <a:p>
            <a:pPr marL="0" indent="0">
              <a:lnSpc>
                <a:spcPct val="90000"/>
              </a:lnSpc>
              <a:buNone/>
            </a:pPr>
            <a:r>
              <a:rPr lang="ja-JP" altLang="en-US" sz="2400" dirty="0"/>
              <a:t>　</a:t>
            </a:r>
            <a:r>
              <a:rPr lang="en-US" altLang="ja-JP" sz="2400" dirty="0"/>
              <a:t>11</a:t>
            </a:r>
            <a:r>
              <a:rPr lang="ja-JP" altLang="en-US" sz="2400" dirty="0"/>
              <a:t>：</a:t>
            </a:r>
            <a:r>
              <a:rPr lang="en-US" altLang="ja-JP" sz="2400" dirty="0"/>
              <a:t>10</a:t>
            </a:r>
            <a:r>
              <a:rPr lang="ja-JP" altLang="en-US" sz="2400" dirty="0"/>
              <a:t>　  グループワーク</a:t>
            </a:r>
            <a:endParaRPr lang="en-US" altLang="ja-JP" sz="2400" dirty="0"/>
          </a:p>
          <a:p>
            <a:pPr marL="0" indent="0">
              <a:lnSpc>
                <a:spcPct val="90000"/>
              </a:lnSpc>
              <a:buNone/>
            </a:pPr>
            <a:r>
              <a:rPr lang="ja-JP" altLang="en-US" sz="2400" dirty="0"/>
              <a:t>　　　　　　①本日の学び、福祉教育はなぜ必要なのか？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ja-JP" altLang="en-US" sz="2400" dirty="0"/>
              <a:t>　　　　　　②実践の現状・工夫・悩み・意見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ja-JP" altLang="en-US" sz="2400" dirty="0"/>
              <a:t>　　　　　　③全社協のコロナプログラムを実際に使う際のアイデア・工夫・妄想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ja-JP" altLang="en-US" sz="2400" dirty="0"/>
              <a:t>　　　　　　④わからないポイント、疑問・質問（プログラム使用の考え方など）</a:t>
            </a:r>
            <a:endParaRPr lang="en-US" altLang="ja-JP" sz="2400" dirty="0"/>
          </a:p>
          <a:p>
            <a:pPr marL="0" indent="0">
              <a:lnSpc>
                <a:spcPct val="90000"/>
              </a:lnSpc>
              <a:buNone/>
            </a:pPr>
            <a:r>
              <a:rPr lang="ja-JP" altLang="en-US" sz="2400" dirty="0"/>
              <a:t>　</a:t>
            </a:r>
            <a:r>
              <a:rPr lang="en-US" altLang="ja-JP" sz="2400" dirty="0"/>
              <a:t>11</a:t>
            </a:r>
            <a:r>
              <a:rPr lang="ja-JP" altLang="en-US" sz="2400" dirty="0"/>
              <a:t>：</a:t>
            </a:r>
            <a:r>
              <a:rPr lang="en-US" altLang="ja-JP" sz="2400" dirty="0"/>
              <a:t>45</a:t>
            </a:r>
            <a:r>
              <a:rPr lang="ja-JP" altLang="en-US" sz="2400" dirty="0"/>
              <a:t>　  まとめ・振り返り</a:t>
            </a:r>
            <a:endParaRPr lang="en-US" altLang="ja-JP" sz="2400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14224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F5C275C-441B-4C86-AD7B-7A652F0E3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742" y="335280"/>
            <a:ext cx="8596668" cy="1320800"/>
          </a:xfrm>
        </p:spPr>
        <p:txBody>
          <a:bodyPr>
            <a:normAutofit/>
          </a:bodyPr>
          <a:lstStyle/>
          <a:p>
            <a:r>
              <a:rPr lang="ja-JP" altLang="en-US" b="1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◎ブレイクアウトセッション</a:t>
            </a:r>
            <a:r>
              <a:rPr lang="ja-JP" altLang="en-US" b="1" dirty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について</a:t>
            </a:r>
            <a:endParaRPr kumimoji="1" lang="ja-JP" altLang="en-US" dirty="0">
              <a:solidFill>
                <a:srgbClr val="00B05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BCBAD6-078E-4BC4-A317-0E738A854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597" y="1349115"/>
            <a:ext cx="11128670" cy="530651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ja-JP" sz="2400" b="1" dirty="0"/>
              <a:t>9</a:t>
            </a:r>
            <a:r>
              <a:rPr lang="ja-JP" altLang="en-US" sz="2400" b="1" dirty="0"/>
              <a:t>：</a:t>
            </a:r>
            <a:r>
              <a:rPr lang="en-US" altLang="ja-JP" sz="2400" b="1" dirty="0"/>
              <a:t>50</a:t>
            </a:r>
            <a:r>
              <a:rPr lang="ja-JP" altLang="en-US" sz="2400" b="1" dirty="0"/>
              <a:t>より（５分間）デモセッションを実施します。</a:t>
            </a:r>
            <a:endParaRPr lang="en-US" altLang="ja-JP" sz="2400" b="1" dirty="0"/>
          </a:p>
          <a:p>
            <a:pPr marL="0" indent="0">
              <a:lnSpc>
                <a:spcPct val="90000"/>
              </a:lnSpc>
              <a:buNone/>
            </a:pPr>
            <a:r>
              <a:rPr lang="ja-JP" altLang="en-US" sz="2400" b="1" dirty="0"/>
              <a:t>　（以下の確認をお願いします）</a:t>
            </a:r>
            <a:endParaRPr lang="en-US" altLang="ja-JP" sz="2400" b="1" dirty="0"/>
          </a:p>
          <a:p>
            <a:pPr marL="0" indent="0">
              <a:lnSpc>
                <a:spcPct val="90000"/>
              </a:lnSpc>
              <a:buNone/>
            </a:pPr>
            <a:r>
              <a:rPr lang="ja-JP" altLang="en-US" sz="2400" dirty="0"/>
              <a:t>　①</a:t>
            </a:r>
            <a:r>
              <a:rPr lang="ja-JP" altLang="en-US" sz="2400" u="sng" dirty="0"/>
              <a:t>グループ討議の進行：名簿に☆印がついている方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ja-JP" altLang="en-US" sz="2400" dirty="0"/>
              <a:t>　　上記の方が出席していない場合は、各グループ内で決めてください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ja-JP" altLang="en-US" sz="2400" dirty="0"/>
              <a:t>　②</a:t>
            </a:r>
            <a:r>
              <a:rPr lang="ja-JP" altLang="en-US" sz="2400" u="sng" dirty="0"/>
              <a:t>自己紹介をしてください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ja-JP" altLang="en-US" sz="2400" dirty="0"/>
              <a:t>　　研修中のグルーワークの時間を確保するため、ご協力お願いします</a:t>
            </a:r>
            <a:endParaRPr lang="en-US" altLang="ja-JP" sz="2400" b="1" dirty="0"/>
          </a:p>
          <a:p>
            <a:pPr>
              <a:lnSpc>
                <a:spcPct val="90000"/>
              </a:lnSpc>
            </a:pPr>
            <a:r>
              <a:rPr lang="ja-JP" altLang="en-US" sz="2400" b="1" dirty="0"/>
              <a:t>グループワーク</a:t>
            </a:r>
            <a:endParaRPr lang="en-US" altLang="ja-JP" sz="2400" b="1" dirty="0"/>
          </a:p>
          <a:p>
            <a:pPr marL="0" indent="0">
              <a:lnSpc>
                <a:spcPct val="90000"/>
              </a:lnSpc>
              <a:buNone/>
            </a:pPr>
            <a:r>
              <a:rPr lang="ja-JP" altLang="en-US" sz="2400" b="1" dirty="0"/>
              <a:t>　</a:t>
            </a:r>
            <a:r>
              <a:rPr lang="ja-JP" altLang="en-US" sz="2400" dirty="0"/>
              <a:t>①</a:t>
            </a:r>
            <a:r>
              <a:rPr lang="ja-JP" altLang="en-US" sz="2400" u="sng" dirty="0"/>
              <a:t>ワークシートはメモ用紙として、お使いください。</a:t>
            </a:r>
            <a:endParaRPr lang="en-US" altLang="ja-JP" sz="2400" u="sng" dirty="0"/>
          </a:p>
          <a:p>
            <a:pPr marL="0" indent="0">
              <a:lnSpc>
                <a:spcPct val="90000"/>
              </a:lnSpc>
              <a:buNone/>
            </a:pPr>
            <a:r>
              <a:rPr lang="ja-JP" altLang="en-US" sz="2400" dirty="0"/>
              <a:t>　　研修終了後提出してください。走り書きで結構です。</a:t>
            </a:r>
            <a:endParaRPr lang="en-US" altLang="ja-JP" sz="2400" dirty="0"/>
          </a:p>
          <a:p>
            <a:pPr marL="0" indent="0">
              <a:lnSpc>
                <a:spcPct val="90000"/>
              </a:lnSpc>
              <a:buNone/>
            </a:pPr>
            <a:r>
              <a:rPr lang="ja-JP" altLang="en-US" sz="2400" dirty="0"/>
              <a:t>　②</a:t>
            </a:r>
            <a:r>
              <a:rPr lang="ja-JP" altLang="en-US" sz="2400" u="sng" dirty="0"/>
              <a:t>４つの指標に沿って、話し合いをしてください。</a:t>
            </a:r>
            <a:endParaRPr lang="en-US" altLang="ja-JP" sz="2400" u="sng" dirty="0"/>
          </a:p>
          <a:p>
            <a:pPr marL="0" indent="0">
              <a:lnSpc>
                <a:spcPct val="90000"/>
              </a:lnSpc>
              <a:buNone/>
            </a:pPr>
            <a:r>
              <a:rPr lang="ja-JP" altLang="en-US" sz="2400" dirty="0"/>
              <a:t>　　ワークシートは埋めなくてもいいので、話し合いをしてくだい。　</a:t>
            </a:r>
            <a:endParaRPr lang="en-US" altLang="ja-JP" sz="2400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32136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F5C275C-441B-4C86-AD7B-7A652F0E3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420042"/>
            <a:ext cx="8596668" cy="1320800"/>
          </a:xfrm>
        </p:spPr>
        <p:txBody>
          <a:bodyPr>
            <a:normAutofit/>
          </a:bodyPr>
          <a:lstStyle/>
          <a:p>
            <a:r>
              <a:rPr lang="ja-JP" altLang="en-US" b="1" dirty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◎セミナー終了後</a:t>
            </a:r>
            <a:r>
              <a:rPr kumimoji="1" lang="ja-JP" altLang="en-US" b="1" dirty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について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BCBAD6-078E-4BC4-A317-0E738A854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829" y="1588442"/>
            <a:ext cx="11351621" cy="4849516"/>
          </a:xfrm>
        </p:spPr>
        <p:txBody>
          <a:bodyPr>
            <a:normAutofit/>
          </a:bodyPr>
          <a:lstStyle/>
          <a:p>
            <a:r>
              <a:rPr lang="ja-JP" altLang="en-US" sz="2400" dirty="0"/>
              <a:t>メモ用紙のグループワークシートを提出してください。（必須）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  提出先　</a:t>
            </a:r>
            <a:r>
              <a:rPr lang="en-US" altLang="ja-JP" sz="2400" dirty="0"/>
              <a:t>E-mail</a:t>
            </a:r>
            <a:r>
              <a:rPr lang="ja-JP" altLang="en-US" sz="2400" dirty="0"/>
              <a:t>：</a:t>
            </a:r>
            <a:r>
              <a:rPr lang="en-US" altLang="ja-JP" sz="2400" dirty="0">
                <a:hlinkClick r:id="rId2"/>
              </a:rPr>
              <a:t>machivc-entry@nsyakyo.or.jp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　　  </a:t>
            </a:r>
            <a:r>
              <a:rPr lang="en-US" altLang="ja-JP" sz="2400" dirty="0"/>
              <a:t>FAX : 0262280130</a:t>
            </a:r>
          </a:p>
          <a:p>
            <a:pPr marL="0" indent="0">
              <a:buNone/>
            </a:pPr>
            <a:endParaRPr lang="ja-JP" altLang="ja-JP" sz="2400" dirty="0"/>
          </a:p>
          <a:p>
            <a:r>
              <a:rPr lang="en-US" altLang="ja-JP" sz="2400" dirty="0"/>
              <a:t>Google</a:t>
            </a:r>
            <a:r>
              <a:rPr lang="ja-JP" altLang="en-US" sz="2400" dirty="0"/>
              <a:t>フォームよりアンケートをご回答ください。（必須）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  研修終了後にメールにてご案内させていただきます。</a:t>
            </a:r>
            <a:endParaRPr lang="en-US" altLang="ja-JP" sz="2400" dirty="0"/>
          </a:p>
          <a:p>
            <a:pPr marL="0" indent="0">
              <a:buNone/>
            </a:pPr>
            <a:endParaRPr lang="ja-JP" altLang="ja-JP" sz="2400" dirty="0"/>
          </a:p>
          <a:p>
            <a:r>
              <a:rPr lang="ja-JP" altLang="en-US" sz="2400" dirty="0"/>
              <a:t>提出していただいたワークシート、アンケートについては事務局でとりまとめフィードバックに使用します。</a:t>
            </a:r>
            <a:endParaRPr lang="en-US" altLang="ja-JP" sz="2400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63600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C7A826-04A2-445B-A761-CF55E5752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600" y="1886248"/>
            <a:ext cx="10028420" cy="24613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＜「ともに生きる」を発信する＞</a:t>
            </a:r>
            <a:br>
              <a:rPr kumimoji="1" lang="en-US" altLang="ja-JP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kumimoji="1" lang="ja-JP" alt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令和２年度福祉教育推進セミナー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7BDFAE-F439-42FF-AFE0-95FEA4D9B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5511" y="4102915"/>
            <a:ext cx="10028419" cy="572583"/>
          </a:xfr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indent="0" algn="ctr">
              <a:buNone/>
            </a:pPr>
            <a:r>
              <a:rPr lang="ja-JP" alt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日時：</a:t>
            </a:r>
            <a:r>
              <a:rPr lang="en-US" altLang="ja-JP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R2</a:t>
            </a:r>
            <a:r>
              <a:rPr lang="ja-JP" alt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年</a:t>
            </a:r>
            <a:r>
              <a:rPr kumimoji="1" lang="en-US" altLang="ja-JP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</a:t>
            </a:r>
            <a:r>
              <a:rPr kumimoji="1" lang="ja-JP" alt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月</a:t>
            </a:r>
            <a:r>
              <a:rPr kumimoji="1" lang="en-US" altLang="ja-JP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</a:t>
            </a:r>
            <a:r>
              <a:rPr kumimoji="1" lang="ja-JP" alt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日（水）　</a:t>
            </a:r>
            <a:r>
              <a:rPr kumimoji="1" lang="en-US" altLang="ja-JP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</a:t>
            </a:r>
            <a:r>
              <a:rPr kumimoji="1" lang="ja-JP" alt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：</a:t>
            </a:r>
            <a:r>
              <a:rPr kumimoji="1" lang="en-US" altLang="ja-JP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00</a:t>
            </a:r>
            <a:r>
              <a:rPr kumimoji="1" lang="ja-JP" alt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～</a:t>
            </a:r>
            <a:r>
              <a:rPr kumimoji="1" lang="en-US" altLang="ja-JP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</a:t>
            </a:r>
            <a:r>
              <a:rPr kumimoji="1" lang="ja-JP" alt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：</a:t>
            </a:r>
            <a:r>
              <a:rPr kumimoji="1" lang="en-US" altLang="ja-JP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00</a:t>
            </a:r>
            <a:r>
              <a:rPr kumimoji="1" lang="ja-JP" alt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　　　</a:t>
            </a:r>
            <a:r>
              <a:rPr lang="ja-JP" altLang="en-US" sz="2000" dirty="0"/>
              <a:t>会場：県下７会場、オンライン参加</a:t>
            </a:r>
            <a:endParaRPr kumimoji="1" lang="en-US" altLang="ja-JP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0" name="Freeform: Shape 29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32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61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03">
            <a:extLst>
              <a:ext uri="{FF2B5EF4-FFF2-40B4-BE49-F238E27FC236}">
                <a16:creationId xmlns:a16="http://schemas.microsoft.com/office/drawing/2014/main" id="{6EBF06A5-4173-45DE-87B1-0791E098A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コンテンツ プレースホルダー 9" descr="スーツを着た男性&#10;&#10;自動的に生成された説明">
            <a:extLst>
              <a:ext uri="{FF2B5EF4-FFF2-40B4-BE49-F238E27FC236}">
                <a16:creationId xmlns:a16="http://schemas.microsoft.com/office/drawing/2014/main" id="{876717BD-5F9B-4276-B181-A0E46F236D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2" r="20830" b="1"/>
          <a:stretch/>
        </p:blipFill>
        <p:spPr>
          <a:xfrm>
            <a:off x="6728728" y="1690688"/>
            <a:ext cx="5463273" cy="5167312"/>
          </a:xfrm>
          <a:custGeom>
            <a:avLst/>
            <a:gdLst/>
            <a:ahLst/>
            <a:cxnLst/>
            <a:rect l="l" t="t" r="r" b="b"/>
            <a:pathLst>
              <a:path w="5463273" h="5167312">
                <a:moveTo>
                  <a:pt x="2391664" y="0"/>
                </a:moveTo>
                <a:lnTo>
                  <a:pt x="2729598" y="0"/>
                </a:lnTo>
                <a:lnTo>
                  <a:pt x="3668014" y="0"/>
                </a:lnTo>
                <a:lnTo>
                  <a:pt x="5463273" y="0"/>
                </a:lnTo>
                <a:lnTo>
                  <a:pt x="5463273" y="5167310"/>
                </a:lnTo>
                <a:lnTo>
                  <a:pt x="3668014" y="516731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</p:spPr>
      </p:pic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581DAA37-DAFB-47C9-9EE7-11C030BEC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0688"/>
            <a:ext cx="8958061" cy="5167312"/>
          </a:xfrm>
          <a:custGeom>
            <a:avLst/>
            <a:gdLst>
              <a:gd name="connsiteX0" fmla="*/ 0 w 8958061"/>
              <a:gd name="connsiteY0" fmla="*/ 0 h 5167312"/>
              <a:gd name="connsiteX1" fmla="*/ 7885684 w 8958061"/>
              <a:gd name="connsiteY1" fmla="*/ 0 h 5167312"/>
              <a:gd name="connsiteX2" fmla="*/ 7884964 w 8958061"/>
              <a:gd name="connsiteY2" fmla="*/ 952 h 5167312"/>
              <a:gd name="connsiteX3" fmla="*/ 8958061 w 8958061"/>
              <a:gd name="connsiteY3" fmla="*/ 952 h 5167312"/>
              <a:gd name="connsiteX4" fmla="*/ 6564182 w 8958061"/>
              <a:gd name="connsiteY4" fmla="*/ 5167312 h 5167312"/>
              <a:gd name="connsiteX5" fmla="*/ 3026607 w 8958061"/>
              <a:gd name="connsiteY5" fmla="*/ 5167312 h 5167312"/>
              <a:gd name="connsiteX6" fmla="*/ 3026607 w 8958061"/>
              <a:gd name="connsiteY6" fmla="*/ 5166360 h 5167312"/>
              <a:gd name="connsiteX7" fmla="*/ 0 w 8958061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58061" h="5167312">
                <a:moveTo>
                  <a:pt x="0" y="0"/>
                </a:moveTo>
                <a:lnTo>
                  <a:pt x="7885684" y="0"/>
                </a:lnTo>
                <a:lnTo>
                  <a:pt x="7884964" y="952"/>
                </a:lnTo>
                <a:lnTo>
                  <a:pt x="8958061" y="952"/>
                </a:lnTo>
                <a:lnTo>
                  <a:pt x="6564182" y="5167312"/>
                </a:lnTo>
                <a:lnTo>
                  <a:pt x="3026607" y="5167312"/>
                </a:lnTo>
                <a:lnTo>
                  <a:pt x="3026607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1E988D8-98CB-4B3C-BE7A-1CDC2EEDF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65759"/>
            <a:ext cx="7769352" cy="132588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kumimoji="1" lang="ja-JP" altLang="en-US" dirty="0">
                <a:solidFill>
                  <a:schemeClr val="bg1"/>
                </a:solidFill>
                <a:latin typeface="+mn-ea"/>
                <a:ea typeface="+mn-ea"/>
              </a:rPr>
              <a:t>原田　正樹</a:t>
            </a:r>
            <a:br>
              <a:rPr kumimoji="1" lang="en-US" altLang="ja-JP" sz="2800" dirty="0">
                <a:solidFill>
                  <a:schemeClr val="bg1"/>
                </a:solidFill>
              </a:rPr>
            </a:br>
            <a:r>
              <a:rPr kumimoji="1" lang="zh-CN" altLang="en-US" sz="22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社会福祉学博士，社会福祉士</a:t>
            </a:r>
            <a:br>
              <a:rPr kumimoji="1" lang="zh-CN" altLang="en-US" sz="22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kumimoji="1" lang="zh-CN" altLang="en-US" sz="22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日本福祉大学 副学長（社会福祉学部 教授</a:t>
            </a:r>
            <a:r>
              <a:rPr kumimoji="1" lang="zh-CN" altLang="en-US" sz="28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kumimoji="1" lang="en-US" altLang="ja-JP" sz="28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F4CBD955-7E14-485C-919F-EC1D1B9BC2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5410" y="2"/>
            <a:ext cx="2986590" cy="1511301"/>
          </a:xfrm>
          <a:custGeom>
            <a:avLst/>
            <a:gdLst>
              <a:gd name="connsiteX0" fmla="*/ 697617 w 2986590"/>
              <a:gd name="connsiteY0" fmla="*/ 0 h 1511301"/>
              <a:gd name="connsiteX1" fmla="*/ 1096710 w 2986590"/>
              <a:gd name="connsiteY1" fmla="*/ 0 h 1511301"/>
              <a:gd name="connsiteX2" fmla="*/ 1191330 w 2986590"/>
              <a:gd name="connsiteY2" fmla="*/ 0 h 1511301"/>
              <a:gd name="connsiteX3" fmla="*/ 2986590 w 2986590"/>
              <a:gd name="connsiteY3" fmla="*/ 0 h 1511301"/>
              <a:gd name="connsiteX4" fmla="*/ 2986590 w 2986590"/>
              <a:gd name="connsiteY4" fmla="*/ 1511301 h 1511301"/>
              <a:gd name="connsiteX5" fmla="*/ 1191330 w 2986590"/>
              <a:gd name="connsiteY5" fmla="*/ 1511301 h 1511301"/>
              <a:gd name="connsiteX6" fmla="*/ 399093 w 2986590"/>
              <a:gd name="connsiteY6" fmla="*/ 1511301 h 1511301"/>
              <a:gd name="connsiteX7" fmla="*/ 0 w 2986590"/>
              <a:gd name="connsiteY7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6590" h="1511301">
                <a:moveTo>
                  <a:pt x="697617" y="0"/>
                </a:moveTo>
                <a:lnTo>
                  <a:pt x="1096710" y="0"/>
                </a:lnTo>
                <a:lnTo>
                  <a:pt x="1191330" y="0"/>
                </a:lnTo>
                <a:lnTo>
                  <a:pt x="2986590" y="0"/>
                </a:lnTo>
                <a:lnTo>
                  <a:pt x="2986590" y="1511301"/>
                </a:lnTo>
                <a:lnTo>
                  <a:pt x="1191330" y="1511301"/>
                </a:lnTo>
                <a:lnTo>
                  <a:pt x="399093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4AD8A45-25BC-494C-86D4-F418D76D79DA}"/>
              </a:ext>
            </a:extLst>
          </p:cNvPr>
          <p:cNvSpPr txBox="1"/>
          <p:nvPr/>
        </p:nvSpPr>
        <p:spPr>
          <a:xfrm>
            <a:off x="126609" y="1871024"/>
            <a:ext cx="7990448" cy="49869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経　歴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</a:t>
            </a:r>
            <a:endParaRPr kumimoji="0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長野県出身</a:t>
            </a:r>
            <a:endParaRPr kumimoji="0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明治学院大学卒業後、重度身体障害者療護施設、特別養護老人ホームで勤務の後、日本社会事業大学大学院修了。横浜国際福祉専門学校、日本社会事業大学、東京国際大学を経て、現在、日本福祉大学 副学長　　　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活　動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</a:t>
            </a:r>
            <a:endParaRPr kumimoji="0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日本福祉教育・ボランティア学習学会会長、日本地域福祉学会会長、「広がれボランティアの輪」連絡協議会副会長、長野県茅野市など地域福祉実践・計画等にかかわる。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専　攻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endParaRPr kumimoji="0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福祉教育論、地域福祉論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主な著書</a:t>
            </a:r>
            <a:r>
              <a:rPr kumimoji="0" lang="en-US" altLang="ja-JP" sz="16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(</a:t>
            </a:r>
            <a:r>
              <a:rPr kumimoji="0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共編著</a:t>
            </a:r>
            <a:r>
              <a:rPr kumimoji="0" lang="en-US" altLang="ja-JP" sz="16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『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ボランティア・市民活動実践論</a:t>
            </a:r>
            <a:r>
              <a:rPr kumimoji="0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』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ミネルヴァ書房 </a:t>
            </a:r>
            <a:endParaRPr kumimoji="0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『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地域福祉の学びをデザインする</a:t>
            </a:r>
            <a:r>
              <a:rPr kumimoji="0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』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有斐閣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『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地域福祉の基盤づくり</a:t>
            </a:r>
            <a:r>
              <a:rPr kumimoji="0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』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中央法規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『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コミュニティソーシャルワークと社会資源開発</a:t>
            </a:r>
            <a:r>
              <a:rPr kumimoji="0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』CLC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出版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『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地域福祉援助をつかむ</a:t>
            </a:r>
            <a:r>
              <a:rPr kumimoji="0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』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有斐閣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『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福祉２１ビーナスプランの挑戦（茅野市）</a:t>
            </a:r>
            <a:r>
              <a:rPr kumimoji="0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』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中央法規、他多数</a:t>
            </a:r>
          </a:p>
        </p:txBody>
      </p:sp>
    </p:spTree>
    <p:extLst>
      <p:ext uri="{BB962C8B-B14F-4D97-AF65-F5344CB8AC3E}">
        <p14:creationId xmlns:p14="http://schemas.microsoft.com/office/powerpoint/2010/main" val="2669405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図 27" descr="青いシャツを着ている女性の顔&#10;&#10;自動的に生成された説明">
            <a:extLst>
              <a:ext uri="{FF2B5EF4-FFF2-40B4-BE49-F238E27FC236}">
                <a16:creationId xmlns:a16="http://schemas.microsoft.com/office/drawing/2014/main" id="{49CF0035-EE27-472D-8A0F-9CBA8EE830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48"/>
          <a:stretch/>
        </p:blipFill>
        <p:spPr>
          <a:xfrm>
            <a:off x="7967351" y="-1"/>
            <a:ext cx="4224651" cy="3346705"/>
          </a:xfrm>
          <a:custGeom>
            <a:avLst/>
            <a:gdLst/>
            <a:ahLst/>
            <a:cxnLst/>
            <a:rect l="l" t="t" r="r" b="b"/>
            <a:pathLst>
              <a:path w="4224651" h="3346705">
                <a:moveTo>
                  <a:pt x="1549963" y="0"/>
                </a:moveTo>
                <a:lnTo>
                  <a:pt x="1555540" y="0"/>
                </a:lnTo>
                <a:lnTo>
                  <a:pt x="2621768" y="0"/>
                </a:lnTo>
                <a:lnTo>
                  <a:pt x="4224651" y="0"/>
                </a:lnTo>
                <a:lnTo>
                  <a:pt x="4224651" y="3346705"/>
                </a:lnTo>
                <a:lnTo>
                  <a:pt x="0" y="3346705"/>
                </a:lnTo>
                <a:close/>
              </a:path>
            </a:pathLst>
          </a:custGeom>
        </p:spPr>
      </p:pic>
      <p:pic>
        <p:nvPicPr>
          <p:cNvPr id="9" name="図 8" descr="メガネを掛けた女性&#10;&#10;自動的に生成された説明">
            <a:extLst>
              <a:ext uri="{FF2B5EF4-FFF2-40B4-BE49-F238E27FC236}">
                <a16:creationId xmlns:a16="http://schemas.microsoft.com/office/drawing/2014/main" id="{0BE0742F-0DE2-4997-9D7A-A39DAA9C1E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53" b="14779"/>
          <a:stretch/>
        </p:blipFill>
        <p:spPr>
          <a:xfrm>
            <a:off x="4493435" y="243"/>
            <a:ext cx="7698564" cy="3346705"/>
          </a:xfrm>
          <a:custGeom>
            <a:avLst/>
            <a:gdLst/>
            <a:ahLst/>
            <a:cxnLst/>
            <a:rect l="l" t="t" r="r" b="b"/>
            <a:pathLst>
              <a:path w="7698564" h="3346705">
                <a:moveTo>
                  <a:pt x="1549963" y="0"/>
                </a:moveTo>
                <a:lnTo>
                  <a:pt x="1555540" y="0"/>
                </a:lnTo>
                <a:lnTo>
                  <a:pt x="2621768" y="0"/>
                </a:lnTo>
                <a:lnTo>
                  <a:pt x="4832507" y="0"/>
                </a:lnTo>
                <a:lnTo>
                  <a:pt x="3282657" y="3346461"/>
                </a:lnTo>
                <a:lnTo>
                  <a:pt x="7698564" y="3346461"/>
                </a:lnTo>
                <a:lnTo>
                  <a:pt x="7698564" y="3346705"/>
                </a:lnTo>
                <a:lnTo>
                  <a:pt x="0" y="3346705"/>
                </a:lnTo>
                <a:close/>
              </a:path>
            </a:pathLst>
          </a:custGeom>
        </p:spPr>
      </p:pic>
      <p:pic>
        <p:nvPicPr>
          <p:cNvPr id="20" name="図 19" descr="若い男性の顔&#10;&#10;自動的に生成された説明">
            <a:extLst>
              <a:ext uri="{FF2B5EF4-FFF2-40B4-BE49-F238E27FC236}">
                <a16:creationId xmlns:a16="http://schemas.microsoft.com/office/drawing/2014/main" id="{56337464-1B7B-470B-913A-6FDC2113ED2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65" r="-1" b="11487"/>
          <a:stretch/>
        </p:blipFill>
        <p:spPr>
          <a:xfrm>
            <a:off x="20" y="10"/>
            <a:ext cx="5859777" cy="3346695"/>
          </a:xfrm>
          <a:custGeom>
            <a:avLst/>
            <a:gdLst/>
            <a:ahLst/>
            <a:cxnLst/>
            <a:rect l="l" t="t" r="r" b="b"/>
            <a:pathLst>
              <a:path w="5859797" h="3346705">
                <a:moveTo>
                  <a:pt x="0" y="0"/>
                </a:moveTo>
                <a:lnTo>
                  <a:pt x="5859797" y="0"/>
                </a:lnTo>
                <a:lnTo>
                  <a:pt x="4309834" y="3346705"/>
                </a:lnTo>
                <a:lnTo>
                  <a:pt x="4304257" y="3346705"/>
                </a:lnTo>
                <a:lnTo>
                  <a:pt x="3238029" y="3346705"/>
                </a:lnTo>
                <a:lnTo>
                  <a:pt x="0" y="3346705"/>
                </a:lnTo>
                <a:close/>
              </a:path>
            </a:pathLst>
          </a:custGeom>
        </p:spPr>
      </p:pic>
      <p:pic>
        <p:nvPicPr>
          <p:cNvPr id="23" name="図 22" descr="ネクタイを締めた男性の顔&#10;&#10;自動的に生成された説明">
            <a:extLst>
              <a:ext uri="{FF2B5EF4-FFF2-40B4-BE49-F238E27FC236}">
                <a16:creationId xmlns:a16="http://schemas.microsoft.com/office/drawing/2014/main" id="{95E77F3F-DF71-434B-B771-3C820B20DAA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40" r="-1" b="11556"/>
          <a:stretch/>
        </p:blipFill>
        <p:spPr>
          <a:xfrm>
            <a:off x="6350090" y="3511295"/>
            <a:ext cx="5841911" cy="3346705"/>
          </a:xfrm>
          <a:custGeom>
            <a:avLst/>
            <a:gdLst/>
            <a:ahLst/>
            <a:cxnLst/>
            <a:rect l="l" t="t" r="r" b="b"/>
            <a:pathLst>
              <a:path w="5841911" h="3346705">
                <a:moveTo>
                  <a:pt x="1549963" y="0"/>
                </a:moveTo>
                <a:lnTo>
                  <a:pt x="1555540" y="0"/>
                </a:lnTo>
                <a:lnTo>
                  <a:pt x="2621768" y="0"/>
                </a:lnTo>
                <a:lnTo>
                  <a:pt x="5841911" y="0"/>
                </a:lnTo>
                <a:lnTo>
                  <a:pt x="5841911" y="3346705"/>
                </a:lnTo>
                <a:lnTo>
                  <a:pt x="0" y="3346705"/>
                </a:lnTo>
                <a:close/>
              </a:path>
            </a:pathLst>
          </a:custGeom>
        </p:spPr>
      </p:pic>
      <p:pic>
        <p:nvPicPr>
          <p:cNvPr id="30" name="図 29" descr="屋内, 人, 男, 時計 が含まれている画像&#10;&#10;自動的に生成された説明">
            <a:extLst>
              <a:ext uri="{FF2B5EF4-FFF2-40B4-BE49-F238E27FC236}">
                <a16:creationId xmlns:a16="http://schemas.microsoft.com/office/drawing/2014/main" id="{01B6CC25-E0C3-4CA1-A007-C24804E1DFE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06" r="1" b="22342"/>
          <a:stretch/>
        </p:blipFill>
        <p:spPr>
          <a:xfrm>
            <a:off x="-1" y="3511295"/>
            <a:ext cx="7698564" cy="3346705"/>
          </a:xfrm>
          <a:custGeom>
            <a:avLst/>
            <a:gdLst/>
            <a:ahLst/>
            <a:cxnLst/>
            <a:rect l="l" t="t" r="r" b="b"/>
            <a:pathLst>
              <a:path w="7698564" h="3346705">
                <a:moveTo>
                  <a:pt x="0" y="0"/>
                </a:moveTo>
                <a:lnTo>
                  <a:pt x="7698564" y="0"/>
                </a:lnTo>
                <a:lnTo>
                  <a:pt x="6148601" y="3346705"/>
                </a:lnTo>
                <a:lnTo>
                  <a:pt x="6143024" y="3346705"/>
                </a:lnTo>
                <a:lnTo>
                  <a:pt x="5076796" y="3346705"/>
                </a:lnTo>
                <a:lnTo>
                  <a:pt x="1246924" y="3346705"/>
                </a:lnTo>
                <a:lnTo>
                  <a:pt x="1246924" y="3346226"/>
                </a:lnTo>
                <a:lnTo>
                  <a:pt x="0" y="3346226"/>
                </a:lnTo>
                <a:close/>
              </a:path>
            </a:pathLst>
          </a:custGeom>
        </p:spPr>
      </p:pic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A2E8388-46B4-4E40-939E-4CFF3D661996}"/>
              </a:ext>
            </a:extLst>
          </p:cNvPr>
          <p:cNvSpPr txBox="1"/>
          <p:nvPr/>
        </p:nvSpPr>
        <p:spPr>
          <a:xfrm>
            <a:off x="0" y="6073160"/>
            <a:ext cx="3944984" cy="7848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山田 翔太（御代田町社協）</a:t>
            </a:r>
            <a:endParaRPr kumimoji="1" lang="en-US" altLang="ja-JP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「アフターコロナ」での地域づくり</a:t>
            </a:r>
            <a:r>
              <a:rPr kumimoji="1" lang="ja-JP" altLang="en-US" sz="1200">
                <a:solidFill>
                  <a:prstClr val="black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ために</a:t>
            </a: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、常に考え、皆さんと共に歩む、種蒔きを！！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E652BAAD-7F23-42BE-9E70-1832BFE720D5}"/>
              </a:ext>
            </a:extLst>
          </p:cNvPr>
          <p:cNvSpPr txBox="1"/>
          <p:nvPr/>
        </p:nvSpPr>
        <p:spPr>
          <a:xfrm>
            <a:off x="7967351" y="6073170"/>
            <a:ext cx="4224648" cy="7848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木下 巨一（長野県生涯学習推進センター）</a:t>
            </a:r>
            <a:endParaRPr kumimoji="1" lang="en-US" altLang="ja-JP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ふだんのくらしのしあわせの実現へ、ぜひ社会教育活動とつながっていきましょう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E0AC5D02-5D85-45D6-977B-D5113D2A98AB}"/>
              </a:ext>
            </a:extLst>
          </p:cNvPr>
          <p:cNvSpPr txBox="1"/>
          <p:nvPr/>
        </p:nvSpPr>
        <p:spPr>
          <a:xfrm>
            <a:off x="8499423" y="2561874"/>
            <a:ext cx="3692557" cy="7849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松村 洋美（野沢温泉村社協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）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>
              <a:spcAft>
                <a:spcPts val="600"/>
              </a:spcAft>
              <a:defRPr/>
            </a:pPr>
            <a:r>
              <a:rPr kumimoji="1" lang="ja-JP" altLang="en-US" sz="12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日常生活での福祉教育を考えましょう。それがふだんのくらしのしあわせにつながります</a:t>
            </a:r>
            <a:r>
              <a:rPr kumimoji="1" lang="en-US" altLang="ja-JP" sz="12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｡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CE3268EF-0C9C-4852-97FB-20961ABB36C7}"/>
              </a:ext>
            </a:extLst>
          </p:cNvPr>
          <p:cNvSpPr txBox="1"/>
          <p:nvPr/>
        </p:nvSpPr>
        <p:spPr>
          <a:xfrm>
            <a:off x="4833257" y="2563428"/>
            <a:ext cx="2927698" cy="7848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山岸 久美子（安曇野市社協）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気づきや共感みんなの笑顔につながる</a:t>
            </a:r>
            <a:r>
              <a:rPr kumimoji="1" lang="en-US" altLang="ja-JP" sz="12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…</a:t>
            </a:r>
            <a:r>
              <a:rPr kumimoji="1" lang="ja-JP" altLang="en-US" sz="12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そんな学びや体験を大切にしています！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2D87AFC-AB0D-4CC3-BAC1-9C517A8188AE}"/>
              </a:ext>
            </a:extLst>
          </p:cNvPr>
          <p:cNvSpPr txBox="1"/>
          <p:nvPr/>
        </p:nvSpPr>
        <p:spPr>
          <a:xfrm>
            <a:off x="0" y="2561874"/>
            <a:ext cx="3299856" cy="7848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新美 亮介（伊那市社協）</a:t>
            </a:r>
          </a:p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みんなの「おもい」をいろんな「カタチ」でできる福祉教育！！</a:t>
            </a:r>
          </a:p>
        </p:txBody>
      </p:sp>
    </p:spTree>
    <p:extLst>
      <p:ext uri="{BB962C8B-B14F-4D97-AF65-F5344CB8AC3E}">
        <p14:creationId xmlns:p14="http://schemas.microsoft.com/office/powerpoint/2010/main" val="253477664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941</Words>
  <Application>Microsoft Office PowerPoint</Application>
  <PresentationFormat>ワイド画面</PresentationFormat>
  <Paragraphs>75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7</vt:i4>
      </vt:variant>
    </vt:vector>
  </HeadingPairs>
  <TitlesOfParts>
    <vt:vector size="21" baseType="lpstr">
      <vt:lpstr>HGP創英角ﾎﾟｯﾌﾟ体</vt:lpstr>
      <vt:lpstr>HG丸ｺﾞｼｯｸM-PRO</vt:lpstr>
      <vt:lpstr>HG正楷書体-PRO</vt:lpstr>
      <vt:lpstr>Meiryo-Bold</vt:lpstr>
      <vt:lpstr>TrebuchetMS</vt:lpstr>
      <vt:lpstr>メイリオ</vt:lpstr>
      <vt:lpstr>游ゴシック</vt:lpstr>
      <vt:lpstr>Arial</vt:lpstr>
      <vt:lpstr>Calibri</vt:lpstr>
      <vt:lpstr>Calibri Light</vt:lpstr>
      <vt:lpstr>Trebuchet MS</vt:lpstr>
      <vt:lpstr>Wingdings 3</vt:lpstr>
      <vt:lpstr>ファセット</vt:lpstr>
      <vt:lpstr>Office テーマ</vt:lpstr>
      <vt:lpstr>PowerPoint プレゼンテーション</vt:lpstr>
      <vt:lpstr>◎午前のプログラム</vt:lpstr>
      <vt:lpstr>◎ブレイクアウトセッションについて</vt:lpstr>
      <vt:lpstr>◎セミナー終了後について</vt:lpstr>
      <vt:lpstr>＜「ともに生きる」を発信する＞ 令和２年度福祉教育推進セミナー</vt:lpstr>
      <vt:lpstr>原田　正樹 社会福祉学博士，社会福祉士 日本福祉大学 副学長（社会福祉学部 教授）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◎本日のプログラム</dc:title>
  <dc:creator>shupei kobayashi</dc:creator>
  <cp:lastModifiedBy>r kanai</cp:lastModifiedBy>
  <cp:revision>28</cp:revision>
  <dcterms:created xsi:type="dcterms:W3CDTF">2020-11-20T02:48:17Z</dcterms:created>
  <dcterms:modified xsi:type="dcterms:W3CDTF">2020-11-24T04:25:49Z</dcterms:modified>
</cp:coreProperties>
</file>